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47" r:id="rId2"/>
    <p:sldId id="259" r:id="rId3"/>
    <p:sldId id="446" r:id="rId4"/>
    <p:sldId id="258" r:id="rId5"/>
    <p:sldId id="457" r:id="rId6"/>
    <p:sldId id="458" r:id="rId7"/>
    <p:sldId id="257" r:id="rId8"/>
    <p:sldId id="448" r:id="rId9"/>
    <p:sldId id="449" r:id="rId10"/>
    <p:sldId id="261" r:id="rId11"/>
    <p:sldId id="260" r:id="rId12"/>
    <p:sldId id="25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C2A14F-DE07-483E-AD8D-E425D7A5F907}" v="33" dt="2021-03-22T21:37:52.7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C9D8F-8CED-48BD-94D2-C3BC8D1B3B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040F02D-CDA0-45C5-B1B6-96F412D6E7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54D9E7F-1BF4-4297-9095-C89D6F76BD42}"/>
              </a:ext>
            </a:extLst>
          </p:cNvPr>
          <p:cNvSpPr>
            <a:spLocks noGrp="1"/>
          </p:cNvSpPr>
          <p:nvPr>
            <p:ph type="dt" sz="half" idx="10"/>
          </p:nvPr>
        </p:nvSpPr>
        <p:spPr/>
        <p:txBody>
          <a:bodyPr/>
          <a:lstStyle/>
          <a:p>
            <a:fld id="{261F7782-6E5B-4A27-B78C-167A672433FF}" type="datetimeFigureOut">
              <a:rPr lang="en-GB" smtClean="0"/>
              <a:t>09/03/2023</a:t>
            </a:fld>
            <a:endParaRPr lang="en-GB"/>
          </a:p>
        </p:txBody>
      </p:sp>
      <p:sp>
        <p:nvSpPr>
          <p:cNvPr id="5" name="Footer Placeholder 4">
            <a:extLst>
              <a:ext uri="{FF2B5EF4-FFF2-40B4-BE49-F238E27FC236}">
                <a16:creationId xmlns:a16="http://schemas.microsoft.com/office/drawing/2014/main" id="{4817BD47-6236-4DD7-A016-EA0E5C290C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D1FC9B-2D7F-4EDA-AAF2-E862FAB8AA9B}"/>
              </a:ext>
            </a:extLst>
          </p:cNvPr>
          <p:cNvSpPr>
            <a:spLocks noGrp="1"/>
          </p:cNvSpPr>
          <p:nvPr>
            <p:ph type="sldNum" sz="quarter" idx="12"/>
          </p:nvPr>
        </p:nvSpPr>
        <p:spPr/>
        <p:txBody>
          <a:bodyPr/>
          <a:lstStyle/>
          <a:p>
            <a:fld id="{5CF668E6-B224-4CB2-A799-8B0DF2A77A8A}" type="slidenum">
              <a:rPr lang="en-GB" smtClean="0"/>
              <a:t>‹#›</a:t>
            </a:fld>
            <a:endParaRPr lang="en-GB"/>
          </a:p>
        </p:txBody>
      </p:sp>
    </p:spTree>
    <p:extLst>
      <p:ext uri="{BB962C8B-B14F-4D97-AF65-F5344CB8AC3E}">
        <p14:creationId xmlns:p14="http://schemas.microsoft.com/office/powerpoint/2010/main" val="1790889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1C717-2521-4E14-B7FA-16E1E6B5391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3BFFBBA-F8B2-4F4C-862C-46E992BB52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E2FABB-8878-4365-9D46-321A3AE8C43E}"/>
              </a:ext>
            </a:extLst>
          </p:cNvPr>
          <p:cNvSpPr>
            <a:spLocks noGrp="1"/>
          </p:cNvSpPr>
          <p:nvPr>
            <p:ph type="dt" sz="half" idx="10"/>
          </p:nvPr>
        </p:nvSpPr>
        <p:spPr/>
        <p:txBody>
          <a:bodyPr/>
          <a:lstStyle/>
          <a:p>
            <a:fld id="{261F7782-6E5B-4A27-B78C-167A672433FF}" type="datetimeFigureOut">
              <a:rPr lang="en-GB" smtClean="0"/>
              <a:t>09/03/2023</a:t>
            </a:fld>
            <a:endParaRPr lang="en-GB"/>
          </a:p>
        </p:txBody>
      </p:sp>
      <p:sp>
        <p:nvSpPr>
          <p:cNvPr id="5" name="Footer Placeholder 4">
            <a:extLst>
              <a:ext uri="{FF2B5EF4-FFF2-40B4-BE49-F238E27FC236}">
                <a16:creationId xmlns:a16="http://schemas.microsoft.com/office/drawing/2014/main" id="{3AE1FECD-5077-40ED-947E-979620E325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7A875A-FCBC-47D8-BC66-D0780E127F09}"/>
              </a:ext>
            </a:extLst>
          </p:cNvPr>
          <p:cNvSpPr>
            <a:spLocks noGrp="1"/>
          </p:cNvSpPr>
          <p:nvPr>
            <p:ph type="sldNum" sz="quarter" idx="12"/>
          </p:nvPr>
        </p:nvSpPr>
        <p:spPr/>
        <p:txBody>
          <a:bodyPr/>
          <a:lstStyle/>
          <a:p>
            <a:fld id="{5CF668E6-B224-4CB2-A799-8B0DF2A77A8A}" type="slidenum">
              <a:rPr lang="en-GB" smtClean="0"/>
              <a:t>‹#›</a:t>
            </a:fld>
            <a:endParaRPr lang="en-GB"/>
          </a:p>
        </p:txBody>
      </p:sp>
    </p:spTree>
    <p:extLst>
      <p:ext uri="{BB962C8B-B14F-4D97-AF65-F5344CB8AC3E}">
        <p14:creationId xmlns:p14="http://schemas.microsoft.com/office/powerpoint/2010/main" val="1825342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348180-54B0-43CD-AB9A-7E3F9F3AB21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C51D31-3EAF-4BD8-B77F-766806233E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6C25E6-F3B6-429C-BD58-3EA8EEA6D49F}"/>
              </a:ext>
            </a:extLst>
          </p:cNvPr>
          <p:cNvSpPr>
            <a:spLocks noGrp="1"/>
          </p:cNvSpPr>
          <p:nvPr>
            <p:ph type="dt" sz="half" idx="10"/>
          </p:nvPr>
        </p:nvSpPr>
        <p:spPr/>
        <p:txBody>
          <a:bodyPr/>
          <a:lstStyle/>
          <a:p>
            <a:fld id="{261F7782-6E5B-4A27-B78C-167A672433FF}" type="datetimeFigureOut">
              <a:rPr lang="en-GB" smtClean="0"/>
              <a:t>09/03/2023</a:t>
            </a:fld>
            <a:endParaRPr lang="en-GB"/>
          </a:p>
        </p:txBody>
      </p:sp>
      <p:sp>
        <p:nvSpPr>
          <p:cNvPr id="5" name="Footer Placeholder 4">
            <a:extLst>
              <a:ext uri="{FF2B5EF4-FFF2-40B4-BE49-F238E27FC236}">
                <a16:creationId xmlns:a16="http://schemas.microsoft.com/office/drawing/2014/main" id="{9BAC443E-0068-4CD5-B8F7-0AC96FFB9F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66C575-5953-4FAB-B4C6-2EDD73DE8664}"/>
              </a:ext>
            </a:extLst>
          </p:cNvPr>
          <p:cNvSpPr>
            <a:spLocks noGrp="1"/>
          </p:cNvSpPr>
          <p:nvPr>
            <p:ph type="sldNum" sz="quarter" idx="12"/>
          </p:nvPr>
        </p:nvSpPr>
        <p:spPr/>
        <p:txBody>
          <a:bodyPr/>
          <a:lstStyle/>
          <a:p>
            <a:fld id="{5CF668E6-B224-4CB2-A799-8B0DF2A77A8A}" type="slidenum">
              <a:rPr lang="en-GB" smtClean="0"/>
              <a:t>‹#›</a:t>
            </a:fld>
            <a:endParaRPr lang="en-GB"/>
          </a:p>
        </p:txBody>
      </p:sp>
    </p:spTree>
    <p:extLst>
      <p:ext uri="{BB962C8B-B14F-4D97-AF65-F5344CB8AC3E}">
        <p14:creationId xmlns:p14="http://schemas.microsoft.com/office/powerpoint/2010/main" val="3575227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7EC75-A54E-4EF1-94DC-660CB55E38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5FD2622-E989-435A-BC5E-BA58E591D4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F09BC0-18E9-4B2E-BC60-18360FB28100}"/>
              </a:ext>
            </a:extLst>
          </p:cNvPr>
          <p:cNvSpPr>
            <a:spLocks noGrp="1"/>
          </p:cNvSpPr>
          <p:nvPr>
            <p:ph type="dt" sz="half" idx="10"/>
          </p:nvPr>
        </p:nvSpPr>
        <p:spPr/>
        <p:txBody>
          <a:bodyPr/>
          <a:lstStyle/>
          <a:p>
            <a:fld id="{261F7782-6E5B-4A27-B78C-167A672433FF}" type="datetimeFigureOut">
              <a:rPr lang="en-GB" smtClean="0"/>
              <a:t>09/03/2023</a:t>
            </a:fld>
            <a:endParaRPr lang="en-GB"/>
          </a:p>
        </p:txBody>
      </p:sp>
      <p:sp>
        <p:nvSpPr>
          <p:cNvPr id="5" name="Footer Placeholder 4">
            <a:extLst>
              <a:ext uri="{FF2B5EF4-FFF2-40B4-BE49-F238E27FC236}">
                <a16:creationId xmlns:a16="http://schemas.microsoft.com/office/drawing/2014/main" id="{63BC5571-A3F6-44CA-AA4F-E6186B3020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BB58C2-DD81-4320-9A9A-0DDB819892E3}"/>
              </a:ext>
            </a:extLst>
          </p:cNvPr>
          <p:cNvSpPr>
            <a:spLocks noGrp="1"/>
          </p:cNvSpPr>
          <p:nvPr>
            <p:ph type="sldNum" sz="quarter" idx="12"/>
          </p:nvPr>
        </p:nvSpPr>
        <p:spPr/>
        <p:txBody>
          <a:bodyPr/>
          <a:lstStyle/>
          <a:p>
            <a:fld id="{5CF668E6-B224-4CB2-A799-8B0DF2A77A8A}" type="slidenum">
              <a:rPr lang="en-GB" smtClean="0"/>
              <a:t>‹#›</a:t>
            </a:fld>
            <a:endParaRPr lang="en-GB"/>
          </a:p>
        </p:txBody>
      </p:sp>
    </p:spTree>
    <p:extLst>
      <p:ext uri="{BB962C8B-B14F-4D97-AF65-F5344CB8AC3E}">
        <p14:creationId xmlns:p14="http://schemas.microsoft.com/office/powerpoint/2010/main" val="1259242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93C3A-E9F7-4FB7-BAE8-487DFD5973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B81432F-BE2E-4650-B7EC-15EB772485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A024E6-5EA7-4BB9-AA0B-A5827FE62FD0}"/>
              </a:ext>
            </a:extLst>
          </p:cNvPr>
          <p:cNvSpPr>
            <a:spLocks noGrp="1"/>
          </p:cNvSpPr>
          <p:nvPr>
            <p:ph type="dt" sz="half" idx="10"/>
          </p:nvPr>
        </p:nvSpPr>
        <p:spPr/>
        <p:txBody>
          <a:bodyPr/>
          <a:lstStyle/>
          <a:p>
            <a:fld id="{261F7782-6E5B-4A27-B78C-167A672433FF}" type="datetimeFigureOut">
              <a:rPr lang="en-GB" smtClean="0"/>
              <a:t>09/03/2023</a:t>
            </a:fld>
            <a:endParaRPr lang="en-GB"/>
          </a:p>
        </p:txBody>
      </p:sp>
      <p:sp>
        <p:nvSpPr>
          <p:cNvPr id="5" name="Footer Placeholder 4">
            <a:extLst>
              <a:ext uri="{FF2B5EF4-FFF2-40B4-BE49-F238E27FC236}">
                <a16:creationId xmlns:a16="http://schemas.microsoft.com/office/drawing/2014/main" id="{20818B72-DD73-4285-A89C-560F93DE2C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FD4DC5-923B-48A0-A1CD-1F100190110E}"/>
              </a:ext>
            </a:extLst>
          </p:cNvPr>
          <p:cNvSpPr>
            <a:spLocks noGrp="1"/>
          </p:cNvSpPr>
          <p:nvPr>
            <p:ph type="sldNum" sz="quarter" idx="12"/>
          </p:nvPr>
        </p:nvSpPr>
        <p:spPr/>
        <p:txBody>
          <a:bodyPr/>
          <a:lstStyle/>
          <a:p>
            <a:fld id="{5CF668E6-B224-4CB2-A799-8B0DF2A77A8A}" type="slidenum">
              <a:rPr lang="en-GB" smtClean="0"/>
              <a:t>‹#›</a:t>
            </a:fld>
            <a:endParaRPr lang="en-GB"/>
          </a:p>
        </p:txBody>
      </p:sp>
    </p:spTree>
    <p:extLst>
      <p:ext uri="{BB962C8B-B14F-4D97-AF65-F5344CB8AC3E}">
        <p14:creationId xmlns:p14="http://schemas.microsoft.com/office/powerpoint/2010/main" val="217950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6A8C8-6200-42ED-9282-FCF23AA319E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144F1E1-5A92-4BDC-A3F7-1A984974F3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7B402EB-058D-4FD8-9C18-E33004D49F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C0D6D07-F9AE-4C01-8DE3-5CBDA898CB03}"/>
              </a:ext>
            </a:extLst>
          </p:cNvPr>
          <p:cNvSpPr>
            <a:spLocks noGrp="1"/>
          </p:cNvSpPr>
          <p:nvPr>
            <p:ph type="dt" sz="half" idx="10"/>
          </p:nvPr>
        </p:nvSpPr>
        <p:spPr/>
        <p:txBody>
          <a:bodyPr/>
          <a:lstStyle/>
          <a:p>
            <a:fld id="{261F7782-6E5B-4A27-B78C-167A672433FF}" type="datetimeFigureOut">
              <a:rPr lang="en-GB" smtClean="0"/>
              <a:t>09/03/2023</a:t>
            </a:fld>
            <a:endParaRPr lang="en-GB"/>
          </a:p>
        </p:txBody>
      </p:sp>
      <p:sp>
        <p:nvSpPr>
          <p:cNvPr id="6" name="Footer Placeholder 5">
            <a:extLst>
              <a:ext uri="{FF2B5EF4-FFF2-40B4-BE49-F238E27FC236}">
                <a16:creationId xmlns:a16="http://schemas.microsoft.com/office/drawing/2014/main" id="{578DF1B7-AE7A-43D0-BBA9-2B753759B48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E44D46-6881-4372-AADE-D505015C84AA}"/>
              </a:ext>
            </a:extLst>
          </p:cNvPr>
          <p:cNvSpPr>
            <a:spLocks noGrp="1"/>
          </p:cNvSpPr>
          <p:nvPr>
            <p:ph type="sldNum" sz="quarter" idx="12"/>
          </p:nvPr>
        </p:nvSpPr>
        <p:spPr/>
        <p:txBody>
          <a:bodyPr/>
          <a:lstStyle/>
          <a:p>
            <a:fld id="{5CF668E6-B224-4CB2-A799-8B0DF2A77A8A}" type="slidenum">
              <a:rPr lang="en-GB" smtClean="0"/>
              <a:t>‹#›</a:t>
            </a:fld>
            <a:endParaRPr lang="en-GB"/>
          </a:p>
        </p:txBody>
      </p:sp>
    </p:spTree>
    <p:extLst>
      <p:ext uri="{BB962C8B-B14F-4D97-AF65-F5344CB8AC3E}">
        <p14:creationId xmlns:p14="http://schemas.microsoft.com/office/powerpoint/2010/main" val="1795412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CD81E-0DDE-44CD-BC6D-662BE099637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FBAA6C-35B4-4AFF-B4B8-E85D40A182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774650-37DD-48D2-9F89-D2A4C9D61B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54094FB-2AEC-46C2-8E09-DA668066DB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B6B1C0-F620-4724-AAB9-F36DDEE75C1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08A9E8A-964D-4D50-BB93-E3D3AFDBFCDB}"/>
              </a:ext>
            </a:extLst>
          </p:cNvPr>
          <p:cNvSpPr>
            <a:spLocks noGrp="1"/>
          </p:cNvSpPr>
          <p:nvPr>
            <p:ph type="dt" sz="half" idx="10"/>
          </p:nvPr>
        </p:nvSpPr>
        <p:spPr/>
        <p:txBody>
          <a:bodyPr/>
          <a:lstStyle/>
          <a:p>
            <a:fld id="{261F7782-6E5B-4A27-B78C-167A672433FF}" type="datetimeFigureOut">
              <a:rPr lang="en-GB" smtClean="0"/>
              <a:t>09/03/2023</a:t>
            </a:fld>
            <a:endParaRPr lang="en-GB"/>
          </a:p>
        </p:txBody>
      </p:sp>
      <p:sp>
        <p:nvSpPr>
          <p:cNvPr id="8" name="Footer Placeholder 7">
            <a:extLst>
              <a:ext uri="{FF2B5EF4-FFF2-40B4-BE49-F238E27FC236}">
                <a16:creationId xmlns:a16="http://schemas.microsoft.com/office/drawing/2014/main" id="{FEBEB58D-581E-4777-8484-F460851A43F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010D759-AC5E-4D57-8AF0-6EAD9FBFB320}"/>
              </a:ext>
            </a:extLst>
          </p:cNvPr>
          <p:cNvSpPr>
            <a:spLocks noGrp="1"/>
          </p:cNvSpPr>
          <p:nvPr>
            <p:ph type="sldNum" sz="quarter" idx="12"/>
          </p:nvPr>
        </p:nvSpPr>
        <p:spPr/>
        <p:txBody>
          <a:bodyPr/>
          <a:lstStyle/>
          <a:p>
            <a:fld id="{5CF668E6-B224-4CB2-A799-8B0DF2A77A8A}" type="slidenum">
              <a:rPr lang="en-GB" smtClean="0"/>
              <a:t>‹#›</a:t>
            </a:fld>
            <a:endParaRPr lang="en-GB"/>
          </a:p>
        </p:txBody>
      </p:sp>
    </p:spTree>
    <p:extLst>
      <p:ext uri="{BB962C8B-B14F-4D97-AF65-F5344CB8AC3E}">
        <p14:creationId xmlns:p14="http://schemas.microsoft.com/office/powerpoint/2010/main" val="3372225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7B8A9-4A6D-4373-9CFC-F46F6C543CE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49D82D0-25E6-4BCD-B257-55DD207B56FF}"/>
              </a:ext>
            </a:extLst>
          </p:cNvPr>
          <p:cNvSpPr>
            <a:spLocks noGrp="1"/>
          </p:cNvSpPr>
          <p:nvPr>
            <p:ph type="dt" sz="half" idx="10"/>
          </p:nvPr>
        </p:nvSpPr>
        <p:spPr/>
        <p:txBody>
          <a:bodyPr/>
          <a:lstStyle/>
          <a:p>
            <a:fld id="{261F7782-6E5B-4A27-B78C-167A672433FF}" type="datetimeFigureOut">
              <a:rPr lang="en-GB" smtClean="0"/>
              <a:t>09/03/2023</a:t>
            </a:fld>
            <a:endParaRPr lang="en-GB"/>
          </a:p>
        </p:txBody>
      </p:sp>
      <p:sp>
        <p:nvSpPr>
          <p:cNvPr id="4" name="Footer Placeholder 3">
            <a:extLst>
              <a:ext uri="{FF2B5EF4-FFF2-40B4-BE49-F238E27FC236}">
                <a16:creationId xmlns:a16="http://schemas.microsoft.com/office/drawing/2014/main" id="{2C22D838-2B9B-4BA6-A4D0-D90ED847948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7C74DCB-CDC3-4B5E-A5E4-F0E8F3455523}"/>
              </a:ext>
            </a:extLst>
          </p:cNvPr>
          <p:cNvSpPr>
            <a:spLocks noGrp="1"/>
          </p:cNvSpPr>
          <p:nvPr>
            <p:ph type="sldNum" sz="quarter" idx="12"/>
          </p:nvPr>
        </p:nvSpPr>
        <p:spPr/>
        <p:txBody>
          <a:bodyPr/>
          <a:lstStyle/>
          <a:p>
            <a:fld id="{5CF668E6-B224-4CB2-A799-8B0DF2A77A8A}" type="slidenum">
              <a:rPr lang="en-GB" smtClean="0"/>
              <a:t>‹#›</a:t>
            </a:fld>
            <a:endParaRPr lang="en-GB"/>
          </a:p>
        </p:txBody>
      </p:sp>
    </p:spTree>
    <p:extLst>
      <p:ext uri="{BB962C8B-B14F-4D97-AF65-F5344CB8AC3E}">
        <p14:creationId xmlns:p14="http://schemas.microsoft.com/office/powerpoint/2010/main" val="1415848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51D986-7F46-43AA-9B53-026081A62D84}"/>
              </a:ext>
            </a:extLst>
          </p:cNvPr>
          <p:cNvSpPr>
            <a:spLocks noGrp="1"/>
          </p:cNvSpPr>
          <p:nvPr>
            <p:ph type="dt" sz="half" idx="10"/>
          </p:nvPr>
        </p:nvSpPr>
        <p:spPr/>
        <p:txBody>
          <a:bodyPr/>
          <a:lstStyle/>
          <a:p>
            <a:fld id="{261F7782-6E5B-4A27-B78C-167A672433FF}" type="datetimeFigureOut">
              <a:rPr lang="en-GB" smtClean="0"/>
              <a:t>09/03/2023</a:t>
            </a:fld>
            <a:endParaRPr lang="en-GB"/>
          </a:p>
        </p:txBody>
      </p:sp>
      <p:sp>
        <p:nvSpPr>
          <p:cNvPr id="3" name="Footer Placeholder 2">
            <a:extLst>
              <a:ext uri="{FF2B5EF4-FFF2-40B4-BE49-F238E27FC236}">
                <a16:creationId xmlns:a16="http://schemas.microsoft.com/office/drawing/2014/main" id="{6B5B73C3-F2DD-4855-9369-04303124CE0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50BA222-F3FC-46CC-B274-E932547DE3EB}"/>
              </a:ext>
            </a:extLst>
          </p:cNvPr>
          <p:cNvSpPr>
            <a:spLocks noGrp="1"/>
          </p:cNvSpPr>
          <p:nvPr>
            <p:ph type="sldNum" sz="quarter" idx="12"/>
          </p:nvPr>
        </p:nvSpPr>
        <p:spPr/>
        <p:txBody>
          <a:bodyPr/>
          <a:lstStyle/>
          <a:p>
            <a:fld id="{5CF668E6-B224-4CB2-A799-8B0DF2A77A8A}" type="slidenum">
              <a:rPr lang="en-GB" smtClean="0"/>
              <a:t>‹#›</a:t>
            </a:fld>
            <a:endParaRPr lang="en-GB"/>
          </a:p>
        </p:txBody>
      </p:sp>
    </p:spTree>
    <p:extLst>
      <p:ext uri="{BB962C8B-B14F-4D97-AF65-F5344CB8AC3E}">
        <p14:creationId xmlns:p14="http://schemas.microsoft.com/office/powerpoint/2010/main" val="2950138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54710-B12C-4CC1-BC39-4FEF8A3467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6C363B8-B20A-4772-9483-CF4128CB7C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F931171-99DA-4DD1-BE81-A7DFBD8275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105A7B-C41D-4E6C-B943-C3DD0D91A486}"/>
              </a:ext>
            </a:extLst>
          </p:cNvPr>
          <p:cNvSpPr>
            <a:spLocks noGrp="1"/>
          </p:cNvSpPr>
          <p:nvPr>
            <p:ph type="dt" sz="half" idx="10"/>
          </p:nvPr>
        </p:nvSpPr>
        <p:spPr/>
        <p:txBody>
          <a:bodyPr/>
          <a:lstStyle/>
          <a:p>
            <a:fld id="{261F7782-6E5B-4A27-B78C-167A672433FF}" type="datetimeFigureOut">
              <a:rPr lang="en-GB" smtClean="0"/>
              <a:t>09/03/2023</a:t>
            </a:fld>
            <a:endParaRPr lang="en-GB"/>
          </a:p>
        </p:txBody>
      </p:sp>
      <p:sp>
        <p:nvSpPr>
          <p:cNvPr id="6" name="Footer Placeholder 5">
            <a:extLst>
              <a:ext uri="{FF2B5EF4-FFF2-40B4-BE49-F238E27FC236}">
                <a16:creationId xmlns:a16="http://schemas.microsoft.com/office/drawing/2014/main" id="{A3F9F565-5C49-457B-A7BB-5226D2EE0A6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D97AE9D-A09B-40BD-ABC6-B7FFEC42559E}"/>
              </a:ext>
            </a:extLst>
          </p:cNvPr>
          <p:cNvSpPr>
            <a:spLocks noGrp="1"/>
          </p:cNvSpPr>
          <p:nvPr>
            <p:ph type="sldNum" sz="quarter" idx="12"/>
          </p:nvPr>
        </p:nvSpPr>
        <p:spPr/>
        <p:txBody>
          <a:bodyPr/>
          <a:lstStyle/>
          <a:p>
            <a:fld id="{5CF668E6-B224-4CB2-A799-8B0DF2A77A8A}" type="slidenum">
              <a:rPr lang="en-GB" smtClean="0"/>
              <a:t>‹#›</a:t>
            </a:fld>
            <a:endParaRPr lang="en-GB"/>
          </a:p>
        </p:txBody>
      </p:sp>
    </p:spTree>
    <p:extLst>
      <p:ext uri="{BB962C8B-B14F-4D97-AF65-F5344CB8AC3E}">
        <p14:creationId xmlns:p14="http://schemas.microsoft.com/office/powerpoint/2010/main" val="1637292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9025F-04AC-4695-BAF8-5FDF7E4EC3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E6DABDD-FBF9-4A73-93AA-5C70441197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ECAFA2C-6B13-4C39-88BE-C99B24AFA4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5CB7DE-986D-48D5-B9C3-A92E3FB5E7BC}"/>
              </a:ext>
            </a:extLst>
          </p:cNvPr>
          <p:cNvSpPr>
            <a:spLocks noGrp="1"/>
          </p:cNvSpPr>
          <p:nvPr>
            <p:ph type="dt" sz="half" idx="10"/>
          </p:nvPr>
        </p:nvSpPr>
        <p:spPr/>
        <p:txBody>
          <a:bodyPr/>
          <a:lstStyle/>
          <a:p>
            <a:fld id="{261F7782-6E5B-4A27-B78C-167A672433FF}" type="datetimeFigureOut">
              <a:rPr lang="en-GB" smtClean="0"/>
              <a:t>09/03/2023</a:t>
            </a:fld>
            <a:endParaRPr lang="en-GB"/>
          </a:p>
        </p:txBody>
      </p:sp>
      <p:sp>
        <p:nvSpPr>
          <p:cNvPr id="6" name="Footer Placeholder 5">
            <a:extLst>
              <a:ext uri="{FF2B5EF4-FFF2-40B4-BE49-F238E27FC236}">
                <a16:creationId xmlns:a16="http://schemas.microsoft.com/office/drawing/2014/main" id="{76EE43E0-E4A2-4B11-801D-3559B045DC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C157502-4D9A-4F8A-8730-E89472A2E1EF}"/>
              </a:ext>
            </a:extLst>
          </p:cNvPr>
          <p:cNvSpPr>
            <a:spLocks noGrp="1"/>
          </p:cNvSpPr>
          <p:nvPr>
            <p:ph type="sldNum" sz="quarter" idx="12"/>
          </p:nvPr>
        </p:nvSpPr>
        <p:spPr/>
        <p:txBody>
          <a:bodyPr/>
          <a:lstStyle/>
          <a:p>
            <a:fld id="{5CF668E6-B224-4CB2-A799-8B0DF2A77A8A}" type="slidenum">
              <a:rPr lang="en-GB" smtClean="0"/>
              <a:t>‹#›</a:t>
            </a:fld>
            <a:endParaRPr lang="en-GB"/>
          </a:p>
        </p:txBody>
      </p:sp>
    </p:spTree>
    <p:extLst>
      <p:ext uri="{BB962C8B-B14F-4D97-AF65-F5344CB8AC3E}">
        <p14:creationId xmlns:p14="http://schemas.microsoft.com/office/powerpoint/2010/main" val="1056062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379B09-77CD-4A5C-812B-6362A7DF78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C988C1E-5EB6-4A5A-BCFD-D8CABE2CE1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3AAB9F-DFBC-4D33-B8A7-58F0B8CD0F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1F7782-6E5B-4A27-B78C-167A672433FF}" type="datetimeFigureOut">
              <a:rPr lang="en-GB" smtClean="0"/>
              <a:t>09/03/2023</a:t>
            </a:fld>
            <a:endParaRPr lang="en-GB"/>
          </a:p>
        </p:txBody>
      </p:sp>
      <p:sp>
        <p:nvSpPr>
          <p:cNvPr id="5" name="Footer Placeholder 4">
            <a:extLst>
              <a:ext uri="{FF2B5EF4-FFF2-40B4-BE49-F238E27FC236}">
                <a16:creationId xmlns:a16="http://schemas.microsoft.com/office/drawing/2014/main" id="{E5242C16-B122-4414-ACB3-E8BB3C535A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8C3627-3E58-476C-A88B-983792A48C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F668E6-B224-4CB2-A799-8B0DF2A77A8A}" type="slidenum">
              <a:rPr lang="en-GB" smtClean="0"/>
              <a:t>‹#›</a:t>
            </a:fld>
            <a:endParaRPr lang="en-GB"/>
          </a:p>
        </p:txBody>
      </p:sp>
    </p:spTree>
    <p:extLst>
      <p:ext uri="{BB962C8B-B14F-4D97-AF65-F5344CB8AC3E}">
        <p14:creationId xmlns:p14="http://schemas.microsoft.com/office/powerpoint/2010/main" val="506671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T-X4rMu6usI" TargetMode="Externa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youtube.com/watch?v=WYlWN_keVkY"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youtube.com/watch?v=wstW5jy_WAU"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HuZZpJJF71U"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9AEBFF-1B4C-4BDE-8015-7452D26BE3D1}"/>
              </a:ext>
            </a:extLst>
          </p:cNvPr>
          <p:cNvSpPr/>
          <p:nvPr/>
        </p:nvSpPr>
        <p:spPr>
          <a:xfrm>
            <a:off x="0" y="0"/>
            <a:ext cx="12192000" cy="1565272"/>
          </a:xfrm>
          <a:prstGeom prst="rect">
            <a:avLst/>
          </a:prstGeom>
          <a:solidFill>
            <a:srgbClr val="C60B20"/>
          </a:solidFill>
          <a:ln>
            <a:solidFill>
              <a:srgbClr val="C60B2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latin typeface="Comic Sans MS" panose="030F0702030302020204" pitchFamily="66" charset="0"/>
            </a:endParaRPr>
          </a:p>
        </p:txBody>
      </p:sp>
      <p:pic>
        <p:nvPicPr>
          <p:cNvPr id="3" name="Picture 14">
            <a:extLst>
              <a:ext uri="{FF2B5EF4-FFF2-40B4-BE49-F238E27FC236}">
                <a16:creationId xmlns:a16="http://schemas.microsoft.com/office/drawing/2014/main" id="{31BDEE02-0CB1-487D-BE5E-D73CC4FBB5C0}"/>
              </a:ext>
            </a:extLst>
          </p:cNvPr>
          <p:cNvPicPr>
            <a:picLocks noChangeAspect="1"/>
          </p:cNvPicPr>
          <p:nvPr/>
        </p:nvPicPr>
        <p:blipFill>
          <a:blip r:embed="rId2" cstate="print">
            <a:extLst>
              <a:ext uri="{28A0092B-C50C-407E-A947-70E740481C1C}">
                <a14:useLocalDpi xmlns:a14="http://schemas.microsoft.com/office/drawing/2010/main" val="0"/>
              </a:ext>
            </a:extLst>
          </a:blip>
          <a:srcRect l="32198" t="23953" r="32570" b="37250"/>
          <a:stretch>
            <a:fillRect/>
          </a:stretch>
        </p:blipFill>
        <p:spPr bwMode="auto">
          <a:xfrm>
            <a:off x="11543508" y="4722"/>
            <a:ext cx="648492" cy="71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13">
            <a:extLst>
              <a:ext uri="{FF2B5EF4-FFF2-40B4-BE49-F238E27FC236}">
                <a16:creationId xmlns:a16="http://schemas.microsoft.com/office/drawing/2014/main" id="{90B9114F-DCB1-41C7-9F99-F3D63D78AB3F}"/>
              </a:ext>
            </a:extLst>
          </p:cNvPr>
          <p:cNvSpPr/>
          <p:nvPr/>
        </p:nvSpPr>
        <p:spPr>
          <a:xfrm>
            <a:off x="865897" y="2519570"/>
            <a:ext cx="10460206" cy="1440258"/>
          </a:xfrm>
          <a:prstGeom prst="roundRect">
            <a:avLst>
              <a:gd name="adj" fmla="val 9720"/>
            </a:avLst>
          </a:prstGeom>
          <a:solidFill>
            <a:schemeClr val="bg1"/>
          </a:solidFill>
          <a:ln w="57150">
            <a:solidFill>
              <a:schemeClr val="accent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GB" sz="3600" b="1" u="sng" dirty="0">
                <a:solidFill>
                  <a:schemeClr val="tx1"/>
                </a:solidFill>
                <a:cs typeface="Arial" panose="020B0604020202020204" pitchFamily="34" charset="0"/>
              </a:rPr>
              <a:t>Question:</a:t>
            </a:r>
            <a:r>
              <a:rPr lang="en-GB" sz="3600" dirty="0">
                <a:solidFill>
                  <a:schemeClr val="tx1"/>
                </a:solidFill>
                <a:cs typeface="Arial" panose="020B0604020202020204" pitchFamily="34" charset="0"/>
              </a:rPr>
              <a:t> Where do we use </a:t>
            </a:r>
            <a:r>
              <a:rPr lang="en-GB" sz="3600">
                <a:solidFill>
                  <a:schemeClr val="tx1"/>
                </a:solidFill>
                <a:cs typeface="Arial" panose="020B0604020202020204" pitchFamily="34" charset="0"/>
              </a:rPr>
              <a:t>Physics in </a:t>
            </a:r>
            <a:r>
              <a:rPr lang="en-GB" sz="3600" dirty="0">
                <a:solidFill>
                  <a:schemeClr val="tx1"/>
                </a:solidFill>
                <a:cs typeface="Arial" panose="020B0604020202020204" pitchFamily="34" charset="0"/>
              </a:rPr>
              <a:t>everyday life? </a:t>
            </a:r>
            <a:endParaRPr lang="en-GB" altLang="en-US" sz="2000" dirty="0">
              <a:solidFill>
                <a:schemeClr val="tx1"/>
              </a:solidFill>
              <a:cs typeface="Arial" panose="020B0604020202020204" pitchFamily="34" charset="0"/>
            </a:endParaRPr>
          </a:p>
        </p:txBody>
      </p:sp>
      <p:sp>
        <p:nvSpPr>
          <p:cNvPr id="12" name="TextBox 16">
            <a:extLst>
              <a:ext uri="{FF2B5EF4-FFF2-40B4-BE49-F238E27FC236}">
                <a16:creationId xmlns:a16="http://schemas.microsoft.com/office/drawing/2014/main" id="{94BDFD8F-8772-4B0D-B232-E15CBD86337B}"/>
              </a:ext>
            </a:extLst>
          </p:cNvPr>
          <p:cNvSpPr txBox="1">
            <a:spLocks noChangeArrowheads="1"/>
          </p:cNvSpPr>
          <p:nvPr/>
        </p:nvSpPr>
        <p:spPr bwMode="auto">
          <a:xfrm>
            <a:off x="0" y="-54461"/>
            <a:ext cx="3485707" cy="461665"/>
          </a:xfrm>
          <a:prstGeom prst="rect">
            <a:avLst/>
          </a:prstGeom>
          <a:noFill/>
          <a:ln>
            <a:noFill/>
          </a:ln>
        </p:spPr>
        <p:txBody>
          <a:bodyPr wrap="squar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fontAlgn="base" hangingPunct="0">
              <a:spcBef>
                <a:spcPct val="20000"/>
              </a:spcBef>
              <a:spcAft>
                <a:spcPct val="0"/>
              </a:spcAft>
              <a:buChar char="»"/>
              <a:defRPr sz="2000">
                <a:solidFill>
                  <a:schemeClr val="tx1"/>
                </a:solidFill>
                <a:latin typeface="Arial" charset="0"/>
                <a:ea typeface="ＭＳ Ｐゴシック" charset="0"/>
              </a:defRPr>
            </a:lvl6pPr>
            <a:lvl7pPr eaLnBrk="0" fontAlgn="base" hangingPunct="0">
              <a:spcBef>
                <a:spcPct val="20000"/>
              </a:spcBef>
              <a:spcAft>
                <a:spcPct val="0"/>
              </a:spcAft>
              <a:buChar char="»"/>
              <a:defRPr sz="2000">
                <a:solidFill>
                  <a:schemeClr val="tx1"/>
                </a:solidFill>
                <a:latin typeface="Arial" charset="0"/>
                <a:ea typeface="ＭＳ Ｐゴシック" charset="0"/>
              </a:defRPr>
            </a:lvl7pPr>
            <a:lvl8pPr eaLnBrk="0" fontAlgn="base" hangingPunct="0">
              <a:spcBef>
                <a:spcPct val="20000"/>
              </a:spcBef>
              <a:spcAft>
                <a:spcPct val="0"/>
              </a:spcAft>
              <a:buChar char="»"/>
              <a:defRPr sz="2000">
                <a:solidFill>
                  <a:schemeClr val="tx1"/>
                </a:solidFill>
                <a:latin typeface="Arial" charset="0"/>
                <a:ea typeface="ＭＳ Ｐゴシック" charset="0"/>
              </a:defRPr>
            </a:lvl8pPr>
            <a:lvl9pPr eaLnBrk="0" fontAlgn="base" hangingPunct="0">
              <a:spcBef>
                <a:spcPct val="20000"/>
              </a:spcBef>
              <a:spcAft>
                <a:spcPct val="0"/>
              </a:spcAft>
              <a:buChar char="»"/>
              <a:defRPr sz="2000">
                <a:solidFill>
                  <a:schemeClr val="tx1"/>
                </a:solidFill>
                <a:latin typeface="Arial" charset="0"/>
                <a:ea typeface="ＭＳ Ｐゴシック" charset="0"/>
              </a:defRPr>
            </a:lvl9pPr>
          </a:lstStyle>
          <a:p>
            <a:pPr eaLnBrk="1" hangingPunct="1"/>
            <a:fld id="{47F128A6-695A-3C40-8D8D-EEEBABAE060A}" type="datetime3">
              <a:rPr lang="en-GB" sz="2400" b="1">
                <a:solidFill>
                  <a:srgbClr val="B8BBBC"/>
                </a:solidFill>
                <a:latin typeface="+mn-lt"/>
                <a:cs typeface="Arial" charset="0"/>
              </a:rPr>
              <a:pPr eaLnBrk="1" hangingPunct="1"/>
              <a:t>9 March, 2023</a:t>
            </a:fld>
            <a:endParaRPr lang="en-GB" sz="1200" b="1" dirty="0">
              <a:solidFill>
                <a:srgbClr val="B8BBBC"/>
              </a:solidFill>
              <a:latin typeface="+mn-lt"/>
              <a:cs typeface="Arial" charset="0"/>
            </a:endParaRPr>
          </a:p>
        </p:txBody>
      </p:sp>
      <p:sp>
        <p:nvSpPr>
          <p:cNvPr id="13" name="Rectangle 12">
            <a:extLst>
              <a:ext uri="{FF2B5EF4-FFF2-40B4-BE49-F238E27FC236}">
                <a16:creationId xmlns:a16="http://schemas.microsoft.com/office/drawing/2014/main" id="{71860908-FFA5-45B6-BC64-0A26697C115C}"/>
              </a:ext>
            </a:extLst>
          </p:cNvPr>
          <p:cNvSpPr/>
          <p:nvPr/>
        </p:nvSpPr>
        <p:spPr>
          <a:xfrm>
            <a:off x="10033425" y="-138407"/>
            <a:ext cx="1563248" cy="584775"/>
          </a:xfrm>
          <a:prstGeom prst="rect">
            <a:avLst/>
          </a:prstGeom>
        </p:spPr>
        <p:txBody>
          <a:bodyPr wrap="none">
            <a:spAutoFit/>
          </a:bodyPr>
          <a:lstStyle/>
          <a:p>
            <a:r>
              <a:rPr lang="en-GB" sz="3200" dirty="0" err="1">
                <a:solidFill>
                  <a:srgbClr val="B8BBBC"/>
                </a:solidFill>
                <a:latin typeface="Times New Roman" pitchFamily="18" charset="0"/>
                <a:cs typeface="Times New Roman" pitchFamily="18" charset="0"/>
              </a:rPr>
              <a:t>pgh</a:t>
            </a:r>
            <a:r>
              <a:rPr lang="en-GB" sz="3200" i="1" dirty="0" err="1">
                <a:latin typeface="Times New Roman" pitchFamily="18" charset="0"/>
                <a:cs typeface="Times New Roman" pitchFamily="18" charset="0"/>
              </a:rPr>
              <a:t>s</a:t>
            </a:r>
            <a:r>
              <a:rPr lang="en-GB" b="1" i="1" dirty="0" err="1">
                <a:latin typeface="Times New Roman" pitchFamily="18" charset="0"/>
                <a:cs typeface="Times New Roman" pitchFamily="18" charset="0"/>
              </a:rPr>
              <a:t>cience</a:t>
            </a:r>
            <a:endParaRPr lang="en-GB" dirty="0"/>
          </a:p>
        </p:txBody>
      </p:sp>
      <p:sp>
        <p:nvSpPr>
          <p:cNvPr id="16" name="Rectangle 15">
            <a:extLst>
              <a:ext uri="{FF2B5EF4-FFF2-40B4-BE49-F238E27FC236}">
                <a16:creationId xmlns:a16="http://schemas.microsoft.com/office/drawing/2014/main" id="{E646E2A2-71D4-4C21-AABD-CDC3509DCBC9}"/>
              </a:ext>
            </a:extLst>
          </p:cNvPr>
          <p:cNvSpPr/>
          <p:nvPr/>
        </p:nvSpPr>
        <p:spPr>
          <a:xfrm>
            <a:off x="0" y="384983"/>
            <a:ext cx="12192000" cy="1754326"/>
          </a:xfrm>
          <a:prstGeom prst="rect">
            <a:avLst/>
          </a:prstGeom>
        </p:spPr>
        <p:txBody>
          <a:bodyPr wrap="square">
            <a:spAutoFit/>
          </a:bodyPr>
          <a:lstStyle/>
          <a:p>
            <a:pPr algn="ctr"/>
            <a:r>
              <a:rPr lang="en-GB" sz="6000" b="1" u="sng" dirty="0">
                <a:solidFill>
                  <a:schemeClr val="bg1"/>
                </a:solidFill>
              </a:rPr>
              <a:t>Why should I choose Physics? </a:t>
            </a:r>
            <a:endParaRPr lang="en-GB" sz="6000" dirty="0">
              <a:solidFill>
                <a:schemeClr val="bg1"/>
              </a:solidFill>
            </a:endParaRPr>
          </a:p>
          <a:p>
            <a:pPr algn="ctr"/>
            <a:endParaRPr lang="en-GB" sz="4800" dirty="0">
              <a:solidFill>
                <a:schemeClr val="bg1"/>
              </a:solidFill>
            </a:endParaRPr>
          </a:p>
        </p:txBody>
      </p:sp>
      <p:pic>
        <p:nvPicPr>
          <p:cNvPr id="4" name="Picture 2" descr="Institute of Physics | Essex 2020">
            <a:extLst>
              <a:ext uri="{FF2B5EF4-FFF2-40B4-BE49-F238E27FC236}">
                <a16:creationId xmlns:a16="http://schemas.microsoft.com/office/drawing/2014/main" id="{E57757D0-116B-463D-BA5D-C3E8F61B80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8594" b="37780"/>
          <a:stretch/>
        </p:blipFill>
        <p:spPr bwMode="auto">
          <a:xfrm>
            <a:off x="2533650" y="5572125"/>
            <a:ext cx="7124700" cy="777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762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6BC288-DBD2-4C95-B373-41F6E3B495D9}"/>
              </a:ext>
            </a:extLst>
          </p:cNvPr>
          <p:cNvPicPr>
            <a:picLocks noChangeAspect="1"/>
          </p:cNvPicPr>
          <p:nvPr/>
        </p:nvPicPr>
        <p:blipFill rotWithShape="1">
          <a:blip r:embed="rId2"/>
          <a:srcRect l="6875" t="19305" r="32031" b="20972"/>
          <a:stretch/>
        </p:blipFill>
        <p:spPr>
          <a:xfrm>
            <a:off x="2051265" y="1133475"/>
            <a:ext cx="8089470" cy="4448175"/>
          </a:xfrm>
          <a:prstGeom prst="rect">
            <a:avLst/>
          </a:prstGeom>
        </p:spPr>
      </p:pic>
      <p:sp>
        <p:nvSpPr>
          <p:cNvPr id="6" name="TextBox 5">
            <a:extLst>
              <a:ext uri="{FF2B5EF4-FFF2-40B4-BE49-F238E27FC236}">
                <a16:creationId xmlns:a16="http://schemas.microsoft.com/office/drawing/2014/main" id="{AE7FC35F-765D-46D8-8D59-FF0653A7DCE8}"/>
              </a:ext>
            </a:extLst>
          </p:cNvPr>
          <p:cNvSpPr txBox="1"/>
          <p:nvPr/>
        </p:nvSpPr>
        <p:spPr>
          <a:xfrm>
            <a:off x="219075" y="142875"/>
            <a:ext cx="8096250" cy="830997"/>
          </a:xfrm>
          <a:prstGeom prst="rect">
            <a:avLst/>
          </a:prstGeom>
          <a:noFill/>
        </p:spPr>
        <p:txBody>
          <a:bodyPr wrap="square" rtlCol="0">
            <a:spAutoFit/>
          </a:bodyPr>
          <a:lstStyle/>
          <a:p>
            <a:r>
              <a:rPr lang="en-GB" sz="4800" b="1" i="1" dirty="0">
                <a:solidFill>
                  <a:srgbClr val="FF3399"/>
                </a:solidFill>
              </a:rPr>
              <a:t>Hear from an astrophysicist</a:t>
            </a:r>
          </a:p>
        </p:txBody>
      </p:sp>
      <p:sp>
        <p:nvSpPr>
          <p:cNvPr id="10" name="TextBox 9">
            <a:extLst>
              <a:ext uri="{FF2B5EF4-FFF2-40B4-BE49-F238E27FC236}">
                <a16:creationId xmlns:a16="http://schemas.microsoft.com/office/drawing/2014/main" id="{620DA3F3-9DC0-4150-8F53-A37DA777710F}"/>
              </a:ext>
            </a:extLst>
          </p:cNvPr>
          <p:cNvSpPr txBox="1"/>
          <p:nvPr/>
        </p:nvSpPr>
        <p:spPr>
          <a:xfrm>
            <a:off x="438150" y="5826978"/>
            <a:ext cx="11315700" cy="646331"/>
          </a:xfrm>
          <a:prstGeom prst="rect">
            <a:avLst/>
          </a:prstGeom>
          <a:noFill/>
        </p:spPr>
        <p:txBody>
          <a:bodyPr wrap="square">
            <a:spAutoFit/>
          </a:bodyPr>
          <a:lstStyle/>
          <a:p>
            <a:pPr algn="ctr"/>
            <a:r>
              <a:rPr lang="en-GB" sz="3600" dirty="0">
                <a:hlinkClick r:id="rId3"/>
              </a:rPr>
              <a:t>https://www.youtube.com/watch?v=T-X4rMu6usI</a:t>
            </a:r>
            <a:r>
              <a:rPr lang="en-GB" sz="3600" dirty="0"/>
              <a:t> </a:t>
            </a:r>
          </a:p>
        </p:txBody>
      </p:sp>
    </p:spTree>
    <p:extLst>
      <p:ext uri="{BB962C8B-B14F-4D97-AF65-F5344CB8AC3E}">
        <p14:creationId xmlns:p14="http://schemas.microsoft.com/office/powerpoint/2010/main" val="3797632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C73949-1292-48E1-8CA5-5D995B8D26C0}"/>
              </a:ext>
            </a:extLst>
          </p:cNvPr>
          <p:cNvSpPr txBox="1"/>
          <p:nvPr/>
        </p:nvSpPr>
        <p:spPr>
          <a:xfrm>
            <a:off x="542925" y="5568434"/>
            <a:ext cx="11106150" cy="707886"/>
          </a:xfrm>
          <a:prstGeom prst="rect">
            <a:avLst/>
          </a:prstGeom>
          <a:noFill/>
        </p:spPr>
        <p:txBody>
          <a:bodyPr wrap="square">
            <a:spAutoFit/>
          </a:bodyPr>
          <a:lstStyle/>
          <a:p>
            <a:pPr algn="ctr"/>
            <a:r>
              <a:rPr lang="en-GB" sz="4000" dirty="0">
                <a:hlinkClick r:id="rId2"/>
              </a:rPr>
              <a:t>https://www.youtube.com/watch?v=WYlWN_keVkY</a:t>
            </a:r>
            <a:r>
              <a:rPr lang="en-GB" sz="4000" dirty="0"/>
              <a:t> </a:t>
            </a:r>
          </a:p>
        </p:txBody>
      </p:sp>
      <p:pic>
        <p:nvPicPr>
          <p:cNvPr id="7" name="Picture 6">
            <a:extLst>
              <a:ext uri="{FF2B5EF4-FFF2-40B4-BE49-F238E27FC236}">
                <a16:creationId xmlns:a16="http://schemas.microsoft.com/office/drawing/2014/main" id="{B3579D4D-7124-4D93-B46E-56CAEB9905C5}"/>
              </a:ext>
            </a:extLst>
          </p:cNvPr>
          <p:cNvPicPr>
            <a:picLocks noChangeAspect="1"/>
          </p:cNvPicPr>
          <p:nvPr/>
        </p:nvPicPr>
        <p:blipFill rotWithShape="1">
          <a:blip r:embed="rId3"/>
          <a:srcRect l="6917" t="20000" r="32334" b="20889"/>
          <a:stretch/>
        </p:blipFill>
        <p:spPr>
          <a:xfrm>
            <a:off x="2309156" y="1152525"/>
            <a:ext cx="7573687" cy="4145269"/>
          </a:xfrm>
          <a:prstGeom prst="rect">
            <a:avLst/>
          </a:prstGeom>
        </p:spPr>
      </p:pic>
      <p:sp>
        <p:nvSpPr>
          <p:cNvPr id="8" name="TextBox 7">
            <a:extLst>
              <a:ext uri="{FF2B5EF4-FFF2-40B4-BE49-F238E27FC236}">
                <a16:creationId xmlns:a16="http://schemas.microsoft.com/office/drawing/2014/main" id="{FB90A7FD-19A4-4B32-954D-EB3324A06235}"/>
              </a:ext>
            </a:extLst>
          </p:cNvPr>
          <p:cNvSpPr txBox="1"/>
          <p:nvPr/>
        </p:nvSpPr>
        <p:spPr>
          <a:xfrm>
            <a:off x="219075" y="142875"/>
            <a:ext cx="8096250" cy="830997"/>
          </a:xfrm>
          <a:prstGeom prst="rect">
            <a:avLst/>
          </a:prstGeom>
          <a:noFill/>
        </p:spPr>
        <p:txBody>
          <a:bodyPr wrap="square" rtlCol="0">
            <a:spAutoFit/>
          </a:bodyPr>
          <a:lstStyle/>
          <a:p>
            <a:r>
              <a:rPr lang="en-GB" sz="4800" b="1" i="1" dirty="0">
                <a:solidFill>
                  <a:srgbClr val="FF3399"/>
                </a:solidFill>
              </a:rPr>
              <a:t>Hear from an astronomer</a:t>
            </a:r>
          </a:p>
        </p:txBody>
      </p:sp>
    </p:spTree>
    <p:extLst>
      <p:ext uri="{BB962C8B-B14F-4D97-AF65-F5344CB8AC3E}">
        <p14:creationId xmlns:p14="http://schemas.microsoft.com/office/powerpoint/2010/main" val="41635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CE5978E-8228-4349-8695-2687DB988831}"/>
              </a:ext>
            </a:extLst>
          </p:cNvPr>
          <p:cNvSpPr txBox="1"/>
          <p:nvPr/>
        </p:nvSpPr>
        <p:spPr>
          <a:xfrm>
            <a:off x="573881" y="5482709"/>
            <a:ext cx="11044237" cy="707886"/>
          </a:xfrm>
          <a:prstGeom prst="rect">
            <a:avLst/>
          </a:prstGeom>
          <a:noFill/>
        </p:spPr>
        <p:txBody>
          <a:bodyPr wrap="square">
            <a:spAutoFit/>
          </a:bodyPr>
          <a:lstStyle/>
          <a:p>
            <a:pPr algn="ctr"/>
            <a:r>
              <a:rPr lang="en-GB" sz="4000" dirty="0">
                <a:hlinkClick r:id="rId2"/>
              </a:rPr>
              <a:t>https://www.youtube.com/watch?v=wstW5jy_WAU</a:t>
            </a:r>
            <a:r>
              <a:rPr lang="en-GB" sz="4000" dirty="0"/>
              <a:t> </a:t>
            </a:r>
          </a:p>
        </p:txBody>
      </p:sp>
      <p:pic>
        <p:nvPicPr>
          <p:cNvPr id="9" name="Picture 8">
            <a:extLst>
              <a:ext uri="{FF2B5EF4-FFF2-40B4-BE49-F238E27FC236}">
                <a16:creationId xmlns:a16="http://schemas.microsoft.com/office/drawing/2014/main" id="{3696440F-038D-4CF1-BD92-FE05C2120974}"/>
              </a:ext>
            </a:extLst>
          </p:cNvPr>
          <p:cNvPicPr>
            <a:picLocks noChangeAspect="1"/>
          </p:cNvPicPr>
          <p:nvPr/>
        </p:nvPicPr>
        <p:blipFill rotWithShape="1">
          <a:blip r:embed="rId3"/>
          <a:srcRect l="10084" t="20296" r="34250" b="31407"/>
          <a:stretch/>
        </p:blipFill>
        <p:spPr>
          <a:xfrm>
            <a:off x="2678906" y="1895812"/>
            <a:ext cx="6834188" cy="3335247"/>
          </a:xfrm>
          <a:prstGeom prst="rect">
            <a:avLst/>
          </a:prstGeom>
        </p:spPr>
      </p:pic>
      <p:sp>
        <p:nvSpPr>
          <p:cNvPr id="4" name="TextBox 3">
            <a:extLst>
              <a:ext uri="{FF2B5EF4-FFF2-40B4-BE49-F238E27FC236}">
                <a16:creationId xmlns:a16="http://schemas.microsoft.com/office/drawing/2014/main" id="{9E06A0D5-AEF0-4005-A938-6729E2E41F39}"/>
              </a:ext>
            </a:extLst>
          </p:cNvPr>
          <p:cNvSpPr txBox="1"/>
          <p:nvPr/>
        </p:nvSpPr>
        <p:spPr>
          <a:xfrm>
            <a:off x="219075" y="142875"/>
            <a:ext cx="11125200" cy="1569660"/>
          </a:xfrm>
          <a:prstGeom prst="rect">
            <a:avLst/>
          </a:prstGeom>
          <a:noFill/>
        </p:spPr>
        <p:txBody>
          <a:bodyPr wrap="square" rtlCol="0">
            <a:spAutoFit/>
          </a:bodyPr>
          <a:lstStyle/>
          <a:p>
            <a:r>
              <a:rPr lang="en-GB" sz="4800" b="1" i="1" dirty="0">
                <a:solidFill>
                  <a:srgbClr val="FF3399"/>
                </a:solidFill>
              </a:rPr>
              <a:t>What if a career in science isn’t for me? How can science help me?</a:t>
            </a:r>
          </a:p>
        </p:txBody>
      </p:sp>
    </p:spTree>
    <p:extLst>
      <p:ext uri="{BB962C8B-B14F-4D97-AF65-F5344CB8AC3E}">
        <p14:creationId xmlns:p14="http://schemas.microsoft.com/office/powerpoint/2010/main" val="3349114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6012C2-D272-4125-9B0C-E23F698C2F83}"/>
              </a:ext>
            </a:extLst>
          </p:cNvPr>
          <p:cNvSpPr txBox="1"/>
          <p:nvPr/>
        </p:nvSpPr>
        <p:spPr>
          <a:xfrm>
            <a:off x="219075" y="142875"/>
            <a:ext cx="8096250" cy="830997"/>
          </a:xfrm>
          <a:prstGeom prst="rect">
            <a:avLst/>
          </a:prstGeom>
          <a:noFill/>
        </p:spPr>
        <p:txBody>
          <a:bodyPr wrap="square" rtlCol="0">
            <a:spAutoFit/>
          </a:bodyPr>
          <a:lstStyle/>
          <a:p>
            <a:r>
              <a:rPr lang="en-GB" sz="4800" b="1" i="1" dirty="0">
                <a:solidFill>
                  <a:srgbClr val="FF3399"/>
                </a:solidFill>
              </a:rPr>
              <a:t>What is Physics?</a:t>
            </a:r>
          </a:p>
        </p:txBody>
      </p:sp>
      <p:sp>
        <p:nvSpPr>
          <p:cNvPr id="4" name="TextBox 3">
            <a:extLst>
              <a:ext uri="{FF2B5EF4-FFF2-40B4-BE49-F238E27FC236}">
                <a16:creationId xmlns:a16="http://schemas.microsoft.com/office/drawing/2014/main" id="{C45DEC82-855B-4AB8-B1EC-3439A24449AC}"/>
              </a:ext>
            </a:extLst>
          </p:cNvPr>
          <p:cNvSpPr txBox="1"/>
          <p:nvPr/>
        </p:nvSpPr>
        <p:spPr>
          <a:xfrm>
            <a:off x="390525" y="5663684"/>
            <a:ext cx="11410950" cy="707886"/>
          </a:xfrm>
          <a:prstGeom prst="rect">
            <a:avLst/>
          </a:prstGeom>
          <a:noFill/>
        </p:spPr>
        <p:txBody>
          <a:bodyPr wrap="square">
            <a:spAutoFit/>
          </a:bodyPr>
          <a:lstStyle/>
          <a:p>
            <a:pPr algn="ctr"/>
            <a:r>
              <a:rPr lang="en-GB" sz="4000" dirty="0">
                <a:hlinkClick r:id="rId2"/>
              </a:rPr>
              <a:t>https://www.youtube.com/watch?v=HuZZpJJF71U</a:t>
            </a:r>
            <a:r>
              <a:rPr lang="en-GB" sz="4000" dirty="0"/>
              <a:t> </a:t>
            </a:r>
          </a:p>
        </p:txBody>
      </p:sp>
      <p:pic>
        <p:nvPicPr>
          <p:cNvPr id="5" name="Picture 4">
            <a:extLst>
              <a:ext uri="{FF2B5EF4-FFF2-40B4-BE49-F238E27FC236}">
                <a16:creationId xmlns:a16="http://schemas.microsoft.com/office/drawing/2014/main" id="{55EFD623-330C-4AE0-8212-2C8B1AA198B0}"/>
              </a:ext>
            </a:extLst>
          </p:cNvPr>
          <p:cNvPicPr>
            <a:picLocks noChangeAspect="1"/>
          </p:cNvPicPr>
          <p:nvPr/>
        </p:nvPicPr>
        <p:blipFill>
          <a:blip r:embed="rId3"/>
          <a:stretch>
            <a:fillRect/>
          </a:stretch>
        </p:blipFill>
        <p:spPr>
          <a:xfrm>
            <a:off x="3971925" y="1194703"/>
            <a:ext cx="4248150" cy="4248150"/>
          </a:xfrm>
          <a:prstGeom prst="rect">
            <a:avLst/>
          </a:prstGeom>
        </p:spPr>
      </p:pic>
    </p:spTree>
    <p:extLst>
      <p:ext uri="{BB962C8B-B14F-4D97-AF65-F5344CB8AC3E}">
        <p14:creationId xmlns:p14="http://schemas.microsoft.com/office/powerpoint/2010/main" val="3912200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9264AE-3714-400F-9116-567D7EA97DD2}"/>
              </a:ext>
            </a:extLst>
          </p:cNvPr>
          <p:cNvSpPr txBox="1"/>
          <p:nvPr/>
        </p:nvSpPr>
        <p:spPr>
          <a:xfrm>
            <a:off x="248092" y="145668"/>
            <a:ext cx="11761938"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800" b="1" i="1" dirty="0">
                <a:solidFill>
                  <a:srgbClr val="0070C0"/>
                </a:solidFill>
              </a:rPr>
              <a:t>Everyday life and Physics</a:t>
            </a:r>
          </a:p>
        </p:txBody>
      </p:sp>
      <p:sp>
        <p:nvSpPr>
          <p:cNvPr id="7" name="TextBox 6">
            <a:extLst>
              <a:ext uri="{FF2B5EF4-FFF2-40B4-BE49-F238E27FC236}">
                <a16:creationId xmlns:a16="http://schemas.microsoft.com/office/drawing/2014/main" id="{80372E1D-6CD4-44A2-B404-E2E4E4A835A9}"/>
              </a:ext>
            </a:extLst>
          </p:cNvPr>
          <p:cNvSpPr txBox="1"/>
          <p:nvPr/>
        </p:nvSpPr>
        <p:spPr>
          <a:xfrm>
            <a:off x="944224" y="1490008"/>
            <a:ext cx="10638176" cy="1815882"/>
          </a:xfrm>
          <a:prstGeom prst="rect">
            <a:avLst/>
          </a:prstGeom>
          <a:noFill/>
        </p:spPr>
        <p:txBody>
          <a:bodyPr wrap="square">
            <a:spAutoFit/>
          </a:bodyPr>
          <a:lstStyle/>
          <a:p>
            <a:r>
              <a:rPr lang="en-GB" sz="2800" b="0" i="1" dirty="0">
                <a:solidFill>
                  <a:srgbClr val="202124"/>
                </a:solidFill>
                <a:effectLst/>
              </a:rPr>
              <a:t>Physics extends well into our everyday lives, describing the motion, forces and energy of ordinary experience. In actions such as walking, driving a car or using a phone, physics is at work. For everyday living, all the technologies you might take for granted exploit the rules of physics.</a:t>
            </a:r>
            <a:endParaRPr lang="en-GB" sz="2800" i="1" dirty="0"/>
          </a:p>
        </p:txBody>
      </p:sp>
      <p:sp>
        <p:nvSpPr>
          <p:cNvPr id="9" name="TextBox 8">
            <a:extLst>
              <a:ext uri="{FF2B5EF4-FFF2-40B4-BE49-F238E27FC236}">
                <a16:creationId xmlns:a16="http://schemas.microsoft.com/office/drawing/2014/main" id="{A7EDA04D-4DCE-4468-BFAC-DDB8742AF082}"/>
              </a:ext>
            </a:extLst>
          </p:cNvPr>
          <p:cNvSpPr txBox="1"/>
          <p:nvPr/>
        </p:nvSpPr>
        <p:spPr>
          <a:xfrm>
            <a:off x="944223" y="3942343"/>
            <a:ext cx="10462823" cy="2246769"/>
          </a:xfrm>
          <a:prstGeom prst="rect">
            <a:avLst/>
          </a:prstGeom>
          <a:noFill/>
        </p:spPr>
        <p:txBody>
          <a:bodyPr wrap="square">
            <a:spAutoFit/>
          </a:bodyPr>
          <a:lstStyle/>
          <a:p>
            <a:r>
              <a:rPr lang="en-GB" sz="2800" b="1" i="1" dirty="0">
                <a:solidFill>
                  <a:srgbClr val="FF0066"/>
                </a:solidFill>
                <a:effectLst/>
              </a:rPr>
              <a:t>The goal of physics is to understand how things work. Physics reveals the mathematical beauty of the universe at scales ranging from subatomic particles to black holes. Studying physics strengthens quantitative reasoning and problem solving skills which are also valuable in areas beyond physics.</a:t>
            </a:r>
            <a:endParaRPr lang="en-GB" sz="2800" i="1" dirty="0"/>
          </a:p>
        </p:txBody>
      </p:sp>
    </p:spTree>
    <p:extLst>
      <p:ext uri="{BB962C8B-B14F-4D97-AF65-F5344CB8AC3E}">
        <p14:creationId xmlns:p14="http://schemas.microsoft.com/office/powerpoint/2010/main" val="1662959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6FFFEF-BC24-43D3-97AC-850EEEDA8E9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9508" b="68962" l="9659" r="89915">
                        <a14:foregroundMark x1="51563" y1="30820" x2="51563" y2="30820"/>
                        <a14:foregroundMark x1="51136" y1="29617" x2="51136" y2="29617"/>
                        <a14:foregroundMark x1="53551" y1="68962" x2="53551" y2="68962"/>
                      </a14:backgroundRemoval>
                    </a14:imgEffect>
                  </a14:imgLayer>
                </a14:imgProps>
              </a:ext>
            </a:extLst>
          </a:blip>
          <a:srcRect l="21893" t="28296" r="21893" b="27556"/>
          <a:stretch/>
        </p:blipFill>
        <p:spPr>
          <a:xfrm>
            <a:off x="4077586" y="-1681"/>
            <a:ext cx="4036828" cy="4120617"/>
          </a:xfrm>
          <a:prstGeom prst="rect">
            <a:avLst/>
          </a:prstGeom>
        </p:spPr>
      </p:pic>
      <p:pic>
        <p:nvPicPr>
          <p:cNvPr id="6" name="Picture 5">
            <a:extLst>
              <a:ext uri="{FF2B5EF4-FFF2-40B4-BE49-F238E27FC236}">
                <a16:creationId xmlns:a16="http://schemas.microsoft.com/office/drawing/2014/main" id="{0C43D10C-A2F4-4D33-A529-347C762FBC30}"/>
              </a:ext>
            </a:extLst>
          </p:cNvPr>
          <p:cNvPicPr>
            <a:picLocks noChangeAspect="1"/>
          </p:cNvPicPr>
          <p:nvPr/>
        </p:nvPicPr>
        <p:blipFill rotWithShape="1">
          <a:blip r:embed="rId4">
            <a:extLst>
              <a:ext uri="{BEBA8EAE-BF5A-486C-A8C5-ECC9F3942E4B}">
                <a14:imgProps xmlns:a14="http://schemas.microsoft.com/office/drawing/2010/main">
                  <a14:imgLayer r:embed="rId3">
                    <a14:imgEffect>
                      <a14:backgroundRemoval t="1093" b="26995" l="34517" r="64631">
                        <a14:foregroundMark x1="39915" y1="2295" x2="35085" y2="7104"/>
                        <a14:foregroundMark x1="41335" y1="4044" x2="42898" y2="11475"/>
                        <a14:foregroundMark x1="42898" y1="11475" x2="52415" y2="10055"/>
                        <a14:foregroundMark x1="52415" y1="10055" x2="60369" y2="14317"/>
                        <a14:foregroundMark x1="60369" y1="14317" x2="63636" y2="4699"/>
                        <a14:foregroundMark x1="63636" y1="4699" x2="63920" y2="19016"/>
                        <a14:foregroundMark x1="63920" y1="19016" x2="57670" y2="24153"/>
                        <a14:foregroundMark x1="57670" y1="24153" x2="47585" y2="24262"/>
                        <a14:foregroundMark x1="47585" y1="24262" x2="39915" y2="20437"/>
                        <a14:foregroundMark x1="39915" y1="20437" x2="47585" y2="16393"/>
                        <a14:foregroundMark x1="47585" y1="16393" x2="48295" y2="19454"/>
                        <a14:foregroundMark x1="54261" y1="13989" x2="44602" y2="14426"/>
                        <a14:foregroundMark x1="44602" y1="14426" x2="45455" y2="7322"/>
                        <a14:foregroundMark x1="45455" y1="7322" x2="55398" y2="7104"/>
                        <a14:foregroundMark x1="55398" y1="7104" x2="60653" y2="8852"/>
                        <a14:foregroundMark x1="58381" y1="8634" x2="49858" y2="13443"/>
                        <a14:foregroundMark x1="49858" y1="13443" x2="59517" y2="11694"/>
                        <a14:foregroundMark x1="59517" y1="11694" x2="51847" y2="7650"/>
                        <a14:foregroundMark x1="51847" y1="7650" x2="47727" y2="7650"/>
                        <a14:foregroundMark x1="38920" y1="8415" x2="40767" y2="15410"/>
                        <a14:foregroundMark x1="40767" y1="15410" x2="37216" y2="8962"/>
                        <a14:foregroundMark x1="37216" y1="8962" x2="41477" y2="5464"/>
                        <a14:foregroundMark x1="37784" y1="12131" x2="36648" y2="18033"/>
                        <a14:foregroundMark x1="39205" y1="1202" x2="39205" y2="1202"/>
                        <a14:foregroundMark x1="64631" y1="21530" x2="64631" y2="21530"/>
                        <a14:foregroundMark x1="35085" y1="5464" x2="37926" y2="2186"/>
                      </a14:backgroundRemoval>
                    </a14:imgEffect>
                  </a14:imgLayer>
                </a14:imgProps>
              </a:ext>
            </a:extLst>
          </a:blip>
          <a:srcRect l="33361" r="34222" b="73874"/>
          <a:stretch/>
        </p:blipFill>
        <p:spPr>
          <a:xfrm>
            <a:off x="1362793" y="338109"/>
            <a:ext cx="2765015" cy="2896278"/>
          </a:xfrm>
          <a:prstGeom prst="rect">
            <a:avLst/>
          </a:prstGeom>
        </p:spPr>
      </p:pic>
      <p:pic>
        <p:nvPicPr>
          <p:cNvPr id="7" name="Picture 6">
            <a:extLst>
              <a:ext uri="{FF2B5EF4-FFF2-40B4-BE49-F238E27FC236}">
                <a16:creationId xmlns:a16="http://schemas.microsoft.com/office/drawing/2014/main" id="{A4EED0F5-F6F2-406A-B7DB-C4A98CE53E3B}"/>
              </a:ext>
            </a:extLst>
          </p:cNvPr>
          <p:cNvPicPr>
            <a:picLocks noChangeAspect="1"/>
          </p:cNvPicPr>
          <p:nvPr/>
        </p:nvPicPr>
        <p:blipFill rotWithShape="1">
          <a:blip r:embed="rId5">
            <a:extLst>
              <a:ext uri="{BEBA8EAE-BF5A-486C-A8C5-ECC9F3942E4B}">
                <a14:imgProps xmlns:a14="http://schemas.microsoft.com/office/drawing/2010/main">
                  <a14:imgLayer r:embed="rId3">
                    <a14:imgEffect>
                      <a14:backgroundRemoval t="2951" b="28525" l="65767" r="96449">
                        <a14:foregroundMark x1="67756" y1="7869" x2="70881" y2="11694"/>
                        <a14:foregroundMark x1="70739" y1="4262" x2="70739" y2="4262"/>
                        <a14:foregroundMark x1="66335" y1="6667" x2="66335" y2="6667"/>
                        <a14:foregroundMark x1="82670" y1="20765" x2="92472" y2="27432"/>
                        <a14:foregroundMark x1="95739" y1="23934" x2="76705" y2="24918"/>
                        <a14:foregroundMark x1="76705" y1="24918" x2="69460" y2="27541"/>
                        <a14:foregroundMark x1="69034" y1="21421" x2="84801" y2="26995"/>
                        <a14:foregroundMark x1="77131" y1="27978" x2="90909" y2="27432"/>
                        <a14:foregroundMark x1="81250" y1="11803" x2="90341" y2="19672"/>
                        <a14:foregroundMark x1="94034" y1="12459" x2="76136" y2="17923"/>
                        <a14:foregroundMark x1="76136" y1="17923" x2="74432" y2="18142"/>
                        <a14:foregroundMark x1="79688" y1="11585" x2="70881" y2="14098"/>
                        <a14:foregroundMark x1="70881" y1="14098" x2="71165" y2="18470"/>
                        <a14:foregroundMark x1="70313" y1="6120" x2="81108" y2="18798"/>
                        <a14:foregroundMark x1="88636" y1="10055" x2="94886" y2="18798"/>
                        <a14:foregroundMark x1="95455" y1="11257" x2="94886" y2="18470"/>
                        <a14:foregroundMark x1="94886" y1="18470" x2="85511" y2="17923"/>
                        <a14:foregroundMark x1="85511" y1="17923" x2="77415" y2="13443"/>
                        <a14:foregroundMark x1="77415" y1="13443" x2="70597" y2="18361"/>
                        <a14:foregroundMark x1="70597" y1="18361" x2="70739" y2="11038"/>
                        <a14:foregroundMark x1="70739" y1="11038" x2="67188" y2="7541"/>
                        <a14:foregroundMark x1="77983" y1="10601" x2="87784" y2="11913"/>
                        <a14:foregroundMark x1="69034" y1="6667" x2="75568" y2="7432"/>
                        <a14:foregroundMark x1="69318" y1="13770" x2="69034" y2="26557"/>
                        <a14:foregroundMark x1="70739" y1="19344" x2="79830" y2="19344"/>
                        <a14:foregroundMark x1="79830" y1="19344" x2="87500" y2="18907"/>
                        <a14:foregroundMark x1="91335" y1="16066" x2="92614" y2="17486"/>
                        <a14:foregroundMark x1="95028" y1="26776" x2="95028" y2="26776"/>
                        <a14:foregroundMark x1="95881" y1="24809" x2="94460" y2="25902"/>
                        <a14:foregroundMark x1="94460" y1="27541" x2="94460" y2="27541"/>
                        <a14:foregroundMark x1="94318" y1="28525" x2="94318" y2="28525"/>
                        <a14:foregroundMark x1="70597" y1="17158" x2="74716" y2="19672"/>
                        <a14:foregroundMark x1="92898" y1="14426" x2="95597" y2="16612"/>
                      </a14:backgroundRemoval>
                    </a14:imgEffect>
                  </a14:imgLayer>
                </a14:imgProps>
              </a:ext>
            </a:extLst>
          </a:blip>
          <a:srcRect l="65174" b="70880"/>
          <a:stretch/>
        </p:blipFill>
        <p:spPr>
          <a:xfrm>
            <a:off x="7946951" y="-1681"/>
            <a:ext cx="2970440" cy="3228304"/>
          </a:xfrm>
          <a:prstGeom prst="rect">
            <a:avLst/>
          </a:prstGeom>
        </p:spPr>
      </p:pic>
      <p:pic>
        <p:nvPicPr>
          <p:cNvPr id="8" name="Picture 7">
            <a:extLst>
              <a:ext uri="{FF2B5EF4-FFF2-40B4-BE49-F238E27FC236}">
                <a16:creationId xmlns:a16="http://schemas.microsoft.com/office/drawing/2014/main" id="{F0E2D4AB-56CF-4D61-AF37-2D7D412C5FDA}"/>
              </a:ext>
            </a:extLst>
          </p:cNvPr>
          <p:cNvPicPr>
            <a:picLocks noChangeAspect="1"/>
          </p:cNvPicPr>
          <p:nvPr/>
        </p:nvPicPr>
        <p:blipFill rotWithShape="1">
          <a:blip r:embed="rId6">
            <a:extLst>
              <a:ext uri="{BEBA8EAE-BF5A-486C-A8C5-ECC9F3942E4B}">
                <a14:imgProps xmlns:a14="http://schemas.microsoft.com/office/drawing/2010/main">
                  <a14:imgLayer r:embed="rId3">
                    <a14:imgEffect>
                      <a14:backgroundRemoval t="2951" b="28743" l="2273" r="32102">
                        <a14:foregroundMark x1="10653" y1="7978" x2="10653" y2="7978"/>
                        <a14:foregroundMark x1="12216" y1="7541" x2="12216" y2="7541"/>
                        <a14:foregroundMark x1="11080" y1="6120" x2="11080" y2="6120"/>
                        <a14:foregroundMark x1="10085" y1="10929" x2="10085" y2="10929"/>
                        <a14:foregroundMark x1="4688" y1="11585" x2="4688" y2="11585"/>
                        <a14:foregroundMark x1="2273" y1="9071" x2="2273" y2="9071"/>
                        <a14:foregroundMark x1="3551" y1="12459" x2="3551" y2="12459"/>
                        <a14:foregroundMark x1="3835" y1="21421" x2="3835" y2="21421"/>
                        <a14:foregroundMark x1="5114" y1="21858" x2="5114" y2="21858"/>
                        <a14:foregroundMark x1="18040" y1="21530" x2="18040" y2="21530"/>
                        <a14:foregroundMark x1="20881" y1="21093" x2="20881" y2="21093"/>
                        <a14:foregroundMark x1="24432" y1="25027" x2="24432" y2="25027"/>
                        <a14:foregroundMark x1="26420" y1="20656" x2="29972" y2="26448"/>
                        <a14:foregroundMark x1="26136" y1="24372" x2="7528" y2="26995"/>
                        <a14:foregroundMark x1="7528" y1="26995" x2="6960" y2="27213"/>
                        <a14:foregroundMark x1="22159" y1="25902" x2="27699" y2="27869"/>
                        <a14:foregroundMark x1="31250" y1="21202" x2="30824" y2="28087"/>
                        <a14:foregroundMark x1="32528" y1="21421" x2="32528" y2="21421"/>
                        <a14:foregroundMark x1="23580" y1="27978" x2="23580" y2="27978"/>
                        <a14:foregroundMark x1="19460" y1="28087" x2="19460" y2="28087"/>
                        <a14:foregroundMark x1="18750" y1="28743" x2="18750" y2="28743"/>
                        <a14:foregroundMark x1="6250" y1="22732" x2="6250" y2="22732"/>
                        <a14:foregroundMark x1="5540" y1="27104" x2="11506" y2="21530"/>
                        <a14:foregroundMark x1="11506" y1="21530" x2="13920" y2="21530"/>
                        <a14:foregroundMark x1="18040" y1="20219" x2="13636" y2="21530"/>
                      </a14:backgroundRemoval>
                    </a14:imgEffect>
                  </a14:imgLayer>
                </a14:imgProps>
              </a:ext>
            </a:extLst>
          </a:blip>
          <a:srcRect r="65778" b="70879"/>
          <a:stretch/>
        </p:blipFill>
        <p:spPr>
          <a:xfrm>
            <a:off x="319332" y="3227847"/>
            <a:ext cx="2918962" cy="3228302"/>
          </a:xfrm>
          <a:prstGeom prst="rect">
            <a:avLst/>
          </a:prstGeom>
        </p:spPr>
      </p:pic>
      <p:pic>
        <p:nvPicPr>
          <p:cNvPr id="9" name="Picture 8">
            <a:extLst>
              <a:ext uri="{FF2B5EF4-FFF2-40B4-BE49-F238E27FC236}">
                <a16:creationId xmlns:a16="http://schemas.microsoft.com/office/drawing/2014/main" id="{BABE464F-D65B-4A1D-B5F2-73BD3A73F28B}"/>
              </a:ext>
            </a:extLst>
          </p:cNvPr>
          <p:cNvPicPr>
            <a:picLocks noChangeAspect="1"/>
          </p:cNvPicPr>
          <p:nvPr/>
        </p:nvPicPr>
        <p:blipFill rotWithShape="1">
          <a:blip r:embed="rId7">
            <a:extLst>
              <a:ext uri="{BEBA8EAE-BF5A-486C-A8C5-ECC9F3942E4B}">
                <a14:imgProps xmlns:a14="http://schemas.microsoft.com/office/drawing/2010/main">
                  <a14:imgLayer r:embed="rId3">
                    <a14:imgEffect>
                      <a14:backgroundRemoval t="71694" b="96831" l="34091" r="64915">
                        <a14:foregroundMark x1="62784" y1="78033" x2="44176" y2="76721"/>
                        <a14:foregroundMark x1="44176" y1="76721" x2="40341" y2="78579"/>
                        <a14:foregroundMark x1="45881" y1="75738" x2="50284" y2="75738"/>
                        <a14:foregroundMark x1="54972" y1="75301" x2="59801" y2="77486"/>
                        <a14:foregroundMark x1="63920" y1="80000" x2="60938" y2="94754"/>
                        <a14:foregroundMark x1="60938" y1="94754" x2="51989" y2="96503"/>
                        <a14:foregroundMark x1="51989" y1="96503" x2="42898" y2="95847"/>
                        <a14:foregroundMark x1="42898" y1="95847" x2="41193" y2="88634"/>
                        <a14:foregroundMark x1="41193" y1="88634" x2="51563" y2="88197"/>
                        <a14:foregroundMark x1="51563" y1="88197" x2="60085" y2="90601"/>
                        <a14:foregroundMark x1="60085" y1="90601" x2="50710" y2="93443"/>
                        <a14:foregroundMark x1="50710" y1="93443" x2="50994" y2="92240"/>
                        <a14:foregroundMark x1="63352" y1="85902" x2="38494" y2="95956"/>
                        <a14:foregroundMark x1="38494" y1="95956" x2="38778" y2="88852"/>
                        <a14:foregroundMark x1="38778" y1="88852" x2="39063" y2="88306"/>
                        <a14:foregroundMark x1="35511" y1="76284" x2="35511" y2="76284"/>
                        <a14:foregroundMark x1="34233" y1="75956" x2="34233" y2="75956"/>
                        <a14:foregroundMark x1="37784" y1="73115" x2="37784" y2="73115"/>
                        <a14:foregroundMark x1="40199" y1="73115" x2="40199" y2="73115"/>
                        <a14:foregroundMark x1="43466" y1="78033" x2="43466" y2="78033"/>
                        <a14:foregroundMark x1="46023" y1="78470" x2="46023" y2="78470"/>
                        <a14:foregroundMark x1="58807" y1="75847" x2="64205" y2="76940"/>
                        <a14:foregroundMark x1="63352" y1="75956" x2="63352" y2="75956"/>
                        <a14:foregroundMark x1="63778" y1="78689" x2="63778" y2="78689"/>
                        <a14:foregroundMark x1="35085" y1="79126" x2="35085" y2="79126"/>
                        <a14:foregroundMark x1="34091" y1="77049" x2="34091" y2="77049"/>
                        <a14:foregroundMark x1="36080" y1="79454" x2="36080" y2="79454"/>
                        <a14:foregroundMark x1="35369" y1="81967" x2="35369" y2="81967"/>
                        <a14:foregroundMark x1="35369" y1="86557" x2="35369" y2="86557"/>
                        <a14:foregroundMark x1="35511" y1="84262" x2="35511" y2="84262"/>
                        <a14:foregroundMark x1="45739" y1="77377" x2="61364" y2="79344"/>
                        <a14:foregroundMark x1="64915" y1="82842" x2="64915" y2="82842"/>
                      </a14:backgroundRemoval>
                    </a14:imgEffect>
                  </a14:imgLayer>
                </a14:imgProps>
              </a:ext>
            </a:extLst>
          </a:blip>
          <a:srcRect l="33360" t="68593" r="33280"/>
          <a:stretch/>
        </p:blipFill>
        <p:spPr>
          <a:xfrm>
            <a:off x="8923790" y="3227382"/>
            <a:ext cx="2845425" cy="3481763"/>
          </a:xfrm>
          <a:prstGeom prst="rect">
            <a:avLst/>
          </a:prstGeom>
        </p:spPr>
      </p:pic>
      <p:grpSp>
        <p:nvGrpSpPr>
          <p:cNvPr id="12" name="Group 11">
            <a:extLst>
              <a:ext uri="{FF2B5EF4-FFF2-40B4-BE49-F238E27FC236}">
                <a16:creationId xmlns:a16="http://schemas.microsoft.com/office/drawing/2014/main" id="{392A9715-EA3E-4E2D-B91A-914089B59D03}"/>
              </a:ext>
            </a:extLst>
          </p:cNvPr>
          <p:cNvGrpSpPr/>
          <p:nvPr/>
        </p:nvGrpSpPr>
        <p:grpSpPr>
          <a:xfrm>
            <a:off x="3172289" y="3556591"/>
            <a:ext cx="2845425" cy="3481763"/>
            <a:chOff x="2948215" y="2876345"/>
            <a:chExt cx="1760263" cy="2153920"/>
          </a:xfrm>
        </p:grpSpPr>
        <p:pic>
          <p:nvPicPr>
            <p:cNvPr id="10" name="Picture 9">
              <a:extLst>
                <a:ext uri="{FF2B5EF4-FFF2-40B4-BE49-F238E27FC236}">
                  <a16:creationId xmlns:a16="http://schemas.microsoft.com/office/drawing/2014/main" id="{F77A7C44-1B77-4FE7-81ED-1E1BB4F9B675}"/>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70055" b="96831" l="2983" r="32813">
                          <a14:foregroundMark x1="30966" y1="74317" x2="31676" y2="88743"/>
                          <a14:foregroundMark x1="31676" y1="88743" x2="30824" y2="92896"/>
                          <a14:foregroundMark x1="32813" y1="74645" x2="32813" y2="74645"/>
                          <a14:foregroundMark x1="13210" y1="86557" x2="16051" y2="87869"/>
                          <a14:foregroundMark x1="7670" y1="71366" x2="2983" y2="74754"/>
                          <a14:foregroundMark x1="7386" y1="70055" x2="7386" y2="70055"/>
                        </a14:backgroundRemoval>
                      </a14:imgEffect>
                    </a14:imgLayer>
                  </a14:imgProps>
                </a:ext>
              </a:extLst>
            </a:blip>
            <a:srcRect t="68593" r="66640"/>
            <a:stretch/>
          </p:blipFill>
          <p:spPr>
            <a:xfrm>
              <a:off x="2948215" y="2876345"/>
              <a:ext cx="1760263" cy="2153920"/>
            </a:xfrm>
            <a:prstGeom prst="rect">
              <a:avLst/>
            </a:prstGeom>
          </p:spPr>
        </p:pic>
        <p:sp>
          <p:nvSpPr>
            <p:cNvPr id="11" name="Rectangle 10">
              <a:extLst>
                <a:ext uri="{FF2B5EF4-FFF2-40B4-BE49-F238E27FC236}">
                  <a16:creationId xmlns:a16="http://schemas.microsoft.com/office/drawing/2014/main" id="{EE75E550-47CB-441B-AAD1-46873B717C8D}"/>
                </a:ext>
              </a:extLst>
            </p:cNvPr>
            <p:cNvSpPr/>
            <p:nvPr/>
          </p:nvSpPr>
          <p:spPr>
            <a:xfrm>
              <a:off x="3603009" y="2920621"/>
              <a:ext cx="241110" cy="177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E0AC1033-9385-4D60-B8C4-97B3D711C488}"/>
              </a:ext>
            </a:extLst>
          </p:cNvPr>
          <p:cNvGrpSpPr/>
          <p:nvPr/>
        </p:nvGrpSpPr>
        <p:grpSpPr>
          <a:xfrm>
            <a:off x="6091807" y="3562408"/>
            <a:ext cx="2970440" cy="3481762"/>
            <a:chOff x="7255909" y="3764964"/>
            <a:chExt cx="1837601" cy="2153920"/>
          </a:xfrm>
        </p:grpSpPr>
        <p:pic>
          <p:nvPicPr>
            <p:cNvPr id="3" name="Picture 2">
              <a:extLst>
                <a:ext uri="{FF2B5EF4-FFF2-40B4-BE49-F238E27FC236}">
                  <a16:creationId xmlns:a16="http://schemas.microsoft.com/office/drawing/2014/main" id="{04A83462-54AA-4B60-A35F-32DB475D3EAC}"/>
                </a:ext>
              </a:extLst>
            </p:cNvPr>
            <p:cNvPicPr>
              <a:picLocks noChangeAspect="1"/>
            </p:cNvPicPr>
            <p:nvPr/>
          </p:nvPicPr>
          <p:blipFill rotWithShape="1">
            <a:blip r:embed="rId9">
              <a:extLst>
                <a:ext uri="{BEBA8EAE-BF5A-486C-A8C5-ECC9F3942E4B}">
                  <a14:imgProps xmlns:a14="http://schemas.microsoft.com/office/drawing/2010/main">
                    <a14:imgLayer r:embed="rId3">
                      <a14:imgEffect>
                        <a14:backgroundRemoval t="70164" b="96831" l="66193" r="96875">
                          <a14:foregroundMark x1="73864" y1="71585" x2="68608" y2="75738"/>
                          <a14:foregroundMark x1="66619" y1="74536" x2="66619" y2="74536"/>
                          <a14:foregroundMark x1="71165" y1="70383" x2="71165" y2="70383"/>
                          <a14:foregroundMark x1="73011" y1="70273" x2="73011" y2="70273"/>
                          <a14:foregroundMark x1="69602" y1="86339" x2="75568" y2="92350"/>
                          <a14:foregroundMark x1="75568" y1="92350" x2="84517" y2="91585"/>
                          <a14:foregroundMark x1="84517" y1="91585" x2="92898" y2="88087"/>
                          <a14:foregroundMark x1="92898" y1="88087" x2="92045" y2="93005"/>
                          <a14:foregroundMark x1="79545" y1="87650" x2="89205" y2="86230"/>
                          <a14:foregroundMark x1="89205" y1="86230" x2="94460" y2="92240"/>
                          <a14:foregroundMark x1="94460" y1="92240" x2="94602" y2="92240"/>
                          <a14:foregroundMark x1="95739" y1="73443" x2="95739" y2="73443"/>
                          <a14:foregroundMark x1="96875" y1="79344" x2="96875" y2="79344"/>
                        </a14:backgroundRemoval>
                      </a14:imgEffect>
                    </a14:imgLayer>
                  </a14:imgProps>
                </a:ext>
              </a:extLst>
            </a:blip>
            <a:srcRect l="65174" t="68593"/>
            <a:stretch/>
          </p:blipFill>
          <p:spPr>
            <a:xfrm>
              <a:off x="7255909" y="3764964"/>
              <a:ext cx="1837601" cy="2153920"/>
            </a:xfrm>
            <a:prstGeom prst="rect">
              <a:avLst/>
            </a:prstGeom>
          </p:spPr>
        </p:pic>
        <p:sp>
          <p:nvSpPr>
            <p:cNvPr id="13" name="Rectangle 12">
              <a:extLst>
                <a:ext uri="{FF2B5EF4-FFF2-40B4-BE49-F238E27FC236}">
                  <a16:creationId xmlns:a16="http://schemas.microsoft.com/office/drawing/2014/main" id="{2ABB4155-ECE7-4269-87AE-C6FF2BE6C9A9}"/>
                </a:ext>
              </a:extLst>
            </p:cNvPr>
            <p:cNvSpPr/>
            <p:nvPr/>
          </p:nvSpPr>
          <p:spPr>
            <a:xfrm>
              <a:off x="8340759" y="3848668"/>
              <a:ext cx="202740" cy="141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416999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0E65C7-96C3-4EA2-9EAA-DB1770FAAE55}"/>
              </a:ext>
            </a:extLst>
          </p:cNvPr>
          <p:cNvSpPr txBox="1"/>
          <p:nvPr/>
        </p:nvSpPr>
        <p:spPr>
          <a:xfrm>
            <a:off x="248092" y="145668"/>
            <a:ext cx="11761938"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800" b="1" i="1" dirty="0">
                <a:solidFill>
                  <a:srgbClr val="0070C0"/>
                </a:solidFill>
              </a:rPr>
              <a:t>So what is the Physics course like? </a:t>
            </a:r>
          </a:p>
        </p:txBody>
      </p:sp>
      <p:sp>
        <p:nvSpPr>
          <p:cNvPr id="3" name="TextBox 2">
            <a:extLst>
              <a:ext uri="{FF2B5EF4-FFF2-40B4-BE49-F238E27FC236}">
                <a16:creationId xmlns:a16="http://schemas.microsoft.com/office/drawing/2014/main" id="{7354D350-8523-4320-AD06-5F8F9257ED08}"/>
              </a:ext>
            </a:extLst>
          </p:cNvPr>
          <p:cNvSpPr txBox="1"/>
          <p:nvPr/>
        </p:nvSpPr>
        <p:spPr>
          <a:xfrm>
            <a:off x="329110" y="956910"/>
            <a:ext cx="11533780" cy="5078313"/>
          </a:xfrm>
          <a:prstGeom prst="rect">
            <a:avLst/>
          </a:prstGeom>
          <a:noFill/>
        </p:spPr>
        <p:txBody>
          <a:bodyPr wrap="square">
            <a:spAutoFit/>
          </a:bodyPr>
          <a:lstStyle/>
          <a:p>
            <a:r>
              <a:rPr lang="en-GB" sz="3200" i="1" dirty="0"/>
              <a:t>We study the </a:t>
            </a:r>
            <a:r>
              <a:rPr lang="en-GB" sz="3200" i="1" dirty="0">
                <a:solidFill>
                  <a:srgbClr val="FF3399"/>
                </a:solidFill>
              </a:rPr>
              <a:t>AQA GCSE Physics course </a:t>
            </a:r>
            <a:r>
              <a:rPr lang="en-GB" sz="3200" i="1" dirty="0"/>
              <a:t>which involves </a:t>
            </a:r>
            <a:r>
              <a:rPr lang="en-GB" sz="3200" i="1" dirty="0">
                <a:solidFill>
                  <a:srgbClr val="FF3399"/>
                </a:solidFill>
              </a:rPr>
              <a:t>2 </a:t>
            </a:r>
            <a:br>
              <a:rPr lang="en-GB" sz="3200" i="1" dirty="0">
                <a:solidFill>
                  <a:srgbClr val="FF3399"/>
                </a:solidFill>
              </a:rPr>
            </a:br>
            <a:r>
              <a:rPr lang="en-GB" sz="3200" i="1" dirty="0">
                <a:solidFill>
                  <a:srgbClr val="FF3399"/>
                </a:solidFill>
              </a:rPr>
              <a:t>1hr 45 minute papers </a:t>
            </a:r>
            <a:r>
              <a:rPr lang="en-GB" sz="3200" i="1" dirty="0"/>
              <a:t>at the end of the course. There are 8 main areas of study – </a:t>
            </a:r>
          </a:p>
          <a:p>
            <a:endParaRPr lang="en-GB" sz="1600" i="1" dirty="0"/>
          </a:p>
          <a:p>
            <a:pPr marL="457200" indent="-457200">
              <a:buFont typeface="+mj-lt"/>
              <a:buAutoNum type="arabicPeriod"/>
            </a:pPr>
            <a:r>
              <a:rPr lang="en-GB" sz="2400" i="1" dirty="0"/>
              <a:t>Energy</a:t>
            </a:r>
          </a:p>
          <a:p>
            <a:pPr marL="457200" indent="-457200">
              <a:buFont typeface="+mj-lt"/>
              <a:buAutoNum type="arabicPeriod"/>
            </a:pPr>
            <a:r>
              <a:rPr lang="en-GB" sz="2400" i="1" dirty="0"/>
              <a:t>Electricity</a:t>
            </a:r>
          </a:p>
          <a:p>
            <a:pPr marL="457200" indent="-457200">
              <a:buFont typeface="+mj-lt"/>
              <a:buAutoNum type="arabicPeriod"/>
            </a:pPr>
            <a:r>
              <a:rPr lang="en-GB" sz="2400" i="1" dirty="0"/>
              <a:t>The Particle Model of Matter</a:t>
            </a:r>
          </a:p>
          <a:p>
            <a:pPr marL="457200" indent="-457200">
              <a:buFont typeface="+mj-lt"/>
              <a:buAutoNum type="arabicPeriod"/>
            </a:pPr>
            <a:r>
              <a:rPr lang="en-GB" sz="2400" i="1" dirty="0"/>
              <a:t>Atomic Structure</a:t>
            </a:r>
          </a:p>
          <a:p>
            <a:pPr marL="457200" indent="-457200">
              <a:spcBef>
                <a:spcPts val="2400"/>
              </a:spcBef>
              <a:buFont typeface="+mj-lt"/>
              <a:buAutoNum type="arabicPeriod"/>
            </a:pPr>
            <a:r>
              <a:rPr lang="en-GB" sz="2400" i="1" dirty="0"/>
              <a:t>Forces</a:t>
            </a:r>
          </a:p>
          <a:p>
            <a:pPr marL="457200" indent="-457200">
              <a:buFont typeface="+mj-lt"/>
              <a:buAutoNum type="arabicPeriod"/>
            </a:pPr>
            <a:r>
              <a:rPr lang="en-GB" sz="2400" i="1" dirty="0"/>
              <a:t>Waves</a:t>
            </a:r>
          </a:p>
          <a:p>
            <a:pPr marL="457200" indent="-457200">
              <a:buFont typeface="+mj-lt"/>
              <a:buAutoNum type="arabicPeriod"/>
            </a:pPr>
            <a:r>
              <a:rPr lang="en-GB" sz="2400" i="1" dirty="0"/>
              <a:t>Magnetism and Electromagnetism</a:t>
            </a:r>
          </a:p>
          <a:p>
            <a:pPr marL="457200" indent="-457200">
              <a:buFont typeface="+mj-lt"/>
              <a:buAutoNum type="arabicPeriod"/>
            </a:pPr>
            <a:r>
              <a:rPr lang="en-GB" sz="2400" i="1" dirty="0"/>
              <a:t>Space</a:t>
            </a:r>
          </a:p>
        </p:txBody>
      </p:sp>
      <p:sp>
        <p:nvSpPr>
          <p:cNvPr id="5" name="Right Brace 4">
            <a:extLst>
              <a:ext uri="{FF2B5EF4-FFF2-40B4-BE49-F238E27FC236}">
                <a16:creationId xmlns:a16="http://schemas.microsoft.com/office/drawing/2014/main" id="{F59DEA44-9280-42BA-8ED8-459EDBF269EC}"/>
              </a:ext>
            </a:extLst>
          </p:cNvPr>
          <p:cNvSpPr/>
          <p:nvPr/>
        </p:nvSpPr>
        <p:spPr>
          <a:xfrm>
            <a:off x="5366458" y="2691721"/>
            <a:ext cx="808074" cy="1538725"/>
          </a:xfrm>
          <a:prstGeom prst="rightBrace">
            <a:avLst>
              <a:gd name="adj1" fmla="val 8333"/>
              <a:gd name="adj2" fmla="val 53247"/>
            </a:avLst>
          </a:prstGeom>
          <a:ln w="38100">
            <a:solidFill>
              <a:srgbClr val="FF33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Right Brace 5">
            <a:extLst>
              <a:ext uri="{FF2B5EF4-FFF2-40B4-BE49-F238E27FC236}">
                <a16:creationId xmlns:a16="http://schemas.microsoft.com/office/drawing/2014/main" id="{56D0FC19-2457-4E78-8B48-B0DEC68E5EA8}"/>
              </a:ext>
            </a:extLst>
          </p:cNvPr>
          <p:cNvSpPr/>
          <p:nvPr/>
        </p:nvSpPr>
        <p:spPr>
          <a:xfrm>
            <a:off x="5366458" y="4490765"/>
            <a:ext cx="808074" cy="1538724"/>
          </a:xfrm>
          <a:prstGeom prst="rightBrace">
            <a:avLst>
              <a:gd name="adj1" fmla="val 8333"/>
              <a:gd name="adj2" fmla="val 53247"/>
            </a:avLst>
          </a:prstGeom>
          <a:ln w="38100">
            <a:solidFill>
              <a:srgbClr val="FF33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53A2F501-2FA3-4FF7-B46A-6F2F28A5E229}"/>
              </a:ext>
            </a:extLst>
          </p:cNvPr>
          <p:cNvSpPr/>
          <p:nvPr/>
        </p:nvSpPr>
        <p:spPr>
          <a:xfrm>
            <a:off x="6392469" y="3080567"/>
            <a:ext cx="2626242" cy="830997"/>
          </a:xfrm>
          <a:prstGeom prst="roundRect">
            <a:avLst/>
          </a:prstGeom>
          <a:solidFill>
            <a:schemeClr val="bg1"/>
          </a:solidFill>
          <a:ln w="571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FF3399"/>
                </a:solidFill>
              </a:rPr>
              <a:t>Paper 1</a:t>
            </a:r>
          </a:p>
        </p:txBody>
      </p:sp>
      <p:sp>
        <p:nvSpPr>
          <p:cNvPr id="8" name="Rectangle: Rounded Corners 7">
            <a:extLst>
              <a:ext uri="{FF2B5EF4-FFF2-40B4-BE49-F238E27FC236}">
                <a16:creationId xmlns:a16="http://schemas.microsoft.com/office/drawing/2014/main" id="{3D1A1891-5F5F-479A-B62A-97CE56EB3697}"/>
              </a:ext>
            </a:extLst>
          </p:cNvPr>
          <p:cNvSpPr/>
          <p:nvPr/>
        </p:nvSpPr>
        <p:spPr>
          <a:xfrm>
            <a:off x="6392469" y="4844628"/>
            <a:ext cx="2626242" cy="830997"/>
          </a:xfrm>
          <a:prstGeom prst="roundRect">
            <a:avLst/>
          </a:prstGeom>
          <a:solidFill>
            <a:schemeClr val="bg1"/>
          </a:solidFill>
          <a:ln w="571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FF3399"/>
                </a:solidFill>
              </a:rPr>
              <a:t>Paper 2</a:t>
            </a:r>
          </a:p>
        </p:txBody>
      </p:sp>
    </p:spTree>
    <p:extLst>
      <p:ext uri="{BB962C8B-B14F-4D97-AF65-F5344CB8AC3E}">
        <p14:creationId xmlns:p14="http://schemas.microsoft.com/office/powerpoint/2010/main" val="120981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224B51-D8F0-489E-BE5A-F06D0E1537F7}"/>
              </a:ext>
            </a:extLst>
          </p:cNvPr>
          <p:cNvSpPr txBox="1"/>
          <p:nvPr/>
        </p:nvSpPr>
        <p:spPr>
          <a:xfrm>
            <a:off x="248092" y="145668"/>
            <a:ext cx="11761938"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800" b="1" i="1" dirty="0">
                <a:solidFill>
                  <a:srgbClr val="0070C0"/>
                </a:solidFill>
              </a:rPr>
              <a:t>So what is the Physics course like? </a:t>
            </a:r>
          </a:p>
        </p:txBody>
      </p:sp>
      <p:sp>
        <p:nvSpPr>
          <p:cNvPr id="3" name="TextBox 2">
            <a:extLst>
              <a:ext uri="{FF2B5EF4-FFF2-40B4-BE49-F238E27FC236}">
                <a16:creationId xmlns:a16="http://schemas.microsoft.com/office/drawing/2014/main" id="{852515EB-45C6-4E26-A0B7-54844151FC01}"/>
              </a:ext>
            </a:extLst>
          </p:cNvPr>
          <p:cNvSpPr txBox="1"/>
          <p:nvPr/>
        </p:nvSpPr>
        <p:spPr>
          <a:xfrm>
            <a:off x="280984" y="956910"/>
            <a:ext cx="11761938" cy="5693866"/>
          </a:xfrm>
          <a:prstGeom prst="rect">
            <a:avLst/>
          </a:prstGeom>
          <a:noFill/>
        </p:spPr>
        <p:txBody>
          <a:bodyPr wrap="square">
            <a:spAutoFit/>
          </a:bodyPr>
          <a:lstStyle/>
          <a:p>
            <a:r>
              <a:rPr lang="en-GB" sz="2800" i="1" dirty="0"/>
              <a:t>There are also </a:t>
            </a:r>
            <a:r>
              <a:rPr lang="en-GB" sz="2800" i="1" dirty="0">
                <a:solidFill>
                  <a:srgbClr val="FF3399"/>
                </a:solidFill>
              </a:rPr>
              <a:t>10 required practical's</a:t>
            </a:r>
            <a:r>
              <a:rPr lang="en-GB" sz="2800" i="1" dirty="0"/>
              <a:t>. These are investigations that are carried out in class and you may get asked about them in the exam.</a:t>
            </a:r>
          </a:p>
          <a:p>
            <a:endParaRPr lang="en-GB" sz="2800" i="1" dirty="0"/>
          </a:p>
          <a:p>
            <a:pPr marL="457200" indent="-457200">
              <a:buClr>
                <a:srgbClr val="FF3399"/>
              </a:buClr>
              <a:buFont typeface="Arial" panose="020B0604020202020204" pitchFamily="34" charset="0"/>
              <a:buChar char="•"/>
            </a:pPr>
            <a:r>
              <a:rPr lang="en-GB" sz="2800" i="1" dirty="0"/>
              <a:t>Specific heat capacity</a:t>
            </a:r>
          </a:p>
          <a:p>
            <a:pPr marL="457200" indent="-457200">
              <a:buClr>
                <a:srgbClr val="FF3399"/>
              </a:buClr>
              <a:buFont typeface="Arial" panose="020B0604020202020204" pitchFamily="34" charset="0"/>
              <a:buChar char="•"/>
            </a:pPr>
            <a:r>
              <a:rPr lang="en-GB" sz="2800" i="1" dirty="0"/>
              <a:t>Thermal insulation </a:t>
            </a:r>
          </a:p>
          <a:p>
            <a:pPr marL="457200" indent="-457200">
              <a:buClr>
                <a:srgbClr val="FF3399"/>
              </a:buClr>
              <a:buFont typeface="Arial" panose="020B0604020202020204" pitchFamily="34" charset="0"/>
              <a:buChar char="•"/>
            </a:pPr>
            <a:r>
              <a:rPr lang="en-GB" sz="2800" i="1" dirty="0"/>
              <a:t>Resistance </a:t>
            </a:r>
          </a:p>
          <a:p>
            <a:pPr marL="457200" indent="-457200">
              <a:buClr>
                <a:srgbClr val="FF3399"/>
              </a:buClr>
              <a:buFont typeface="Arial" panose="020B0604020202020204" pitchFamily="34" charset="0"/>
              <a:buChar char="•"/>
            </a:pPr>
            <a:r>
              <a:rPr lang="en-GB" sz="2800" i="1" dirty="0"/>
              <a:t>IV characteristics</a:t>
            </a:r>
          </a:p>
          <a:p>
            <a:pPr marL="457200" indent="-457200">
              <a:buClr>
                <a:srgbClr val="FF3399"/>
              </a:buClr>
              <a:buFont typeface="Arial" panose="020B0604020202020204" pitchFamily="34" charset="0"/>
              <a:buChar char="•"/>
            </a:pPr>
            <a:r>
              <a:rPr lang="en-GB" sz="2800" i="1" dirty="0"/>
              <a:t>Density</a:t>
            </a:r>
          </a:p>
          <a:p>
            <a:pPr marL="457200" indent="-457200">
              <a:buClr>
                <a:srgbClr val="FF3399"/>
              </a:buClr>
              <a:buFont typeface="Arial" panose="020B0604020202020204" pitchFamily="34" charset="0"/>
              <a:buChar char="•"/>
            </a:pPr>
            <a:r>
              <a:rPr lang="en-GB" sz="2800" i="1" dirty="0"/>
              <a:t>Force and extension</a:t>
            </a:r>
          </a:p>
          <a:p>
            <a:pPr marL="457200" indent="-457200">
              <a:buClr>
                <a:srgbClr val="FF3399"/>
              </a:buClr>
              <a:buFont typeface="Arial" panose="020B0604020202020204" pitchFamily="34" charset="0"/>
              <a:buChar char="•"/>
            </a:pPr>
            <a:r>
              <a:rPr lang="en-GB" sz="2800" i="1" dirty="0"/>
              <a:t>Acceleration</a:t>
            </a:r>
          </a:p>
          <a:p>
            <a:pPr marL="457200" indent="-457200">
              <a:buClr>
                <a:srgbClr val="FF3399"/>
              </a:buClr>
              <a:buFont typeface="Arial" panose="020B0604020202020204" pitchFamily="34" charset="0"/>
              <a:buChar char="•"/>
            </a:pPr>
            <a:r>
              <a:rPr lang="en-GB" sz="2800" i="1" dirty="0"/>
              <a:t>Waves</a:t>
            </a:r>
          </a:p>
          <a:p>
            <a:pPr marL="457200" indent="-457200">
              <a:buClr>
                <a:srgbClr val="FF3399"/>
              </a:buClr>
              <a:buFont typeface="Arial" panose="020B0604020202020204" pitchFamily="34" charset="0"/>
              <a:buChar char="•"/>
            </a:pPr>
            <a:r>
              <a:rPr lang="en-GB" sz="2800" i="1" dirty="0"/>
              <a:t>Light</a:t>
            </a:r>
          </a:p>
          <a:p>
            <a:pPr marL="457200" indent="-457200">
              <a:buClr>
                <a:srgbClr val="FF3399"/>
              </a:buClr>
              <a:buFont typeface="Arial" panose="020B0604020202020204" pitchFamily="34" charset="0"/>
              <a:buChar char="•"/>
            </a:pPr>
            <a:r>
              <a:rPr lang="en-GB" sz="2800" i="1" dirty="0"/>
              <a:t>Radiation and absorption</a:t>
            </a:r>
          </a:p>
        </p:txBody>
      </p:sp>
      <p:pic>
        <p:nvPicPr>
          <p:cNvPr id="5" name="Picture 4">
            <a:extLst>
              <a:ext uri="{FF2B5EF4-FFF2-40B4-BE49-F238E27FC236}">
                <a16:creationId xmlns:a16="http://schemas.microsoft.com/office/drawing/2014/main" id="{B267CBDF-000F-9BA5-A123-5B9778121825}"/>
              </a:ext>
            </a:extLst>
          </p:cNvPr>
          <p:cNvPicPr>
            <a:picLocks noChangeAspect="1"/>
          </p:cNvPicPr>
          <p:nvPr/>
        </p:nvPicPr>
        <p:blipFill>
          <a:blip r:embed="rId2"/>
          <a:stretch>
            <a:fillRect/>
          </a:stretch>
        </p:blipFill>
        <p:spPr>
          <a:xfrm>
            <a:off x="5450962" y="2087779"/>
            <a:ext cx="5730385" cy="3813311"/>
          </a:xfrm>
          <a:prstGeom prst="rect">
            <a:avLst/>
          </a:prstGeom>
        </p:spPr>
      </p:pic>
    </p:spTree>
    <p:extLst>
      <p:ext uri="{BB962C8B-B14F-4D97-AF65-F5344CB8AC3E}">
        <p14:creationId xmlns:p14="http://schemas.microsoft.com/office/powerpoint/2010/main" val="2099047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pace Animation Background GIF | Gfycat">
            <a:extLst>
              <a:ext uri="{FF2B5EF4-FFF2-40B4-BE49-F238E27FC236}">
                <a16:creationId xmlns:a16="http://schemas.microsoft.com/office/drawing/2014/main" id="{1BC6FCEC-D02F-4A8D-BCC8-8D676120986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5CE68D3-DA01-4BF2-88B2-F17B63B3FCF1}"/>
              </a:ext>
            </a:extLst>
          </p:cNvPr>
          <p:cNvPicPr>
            <a:picLocks noChangeAspect="1"/>
          </p:cNvPicPr>
          <p:nvPr/>
        </p:nvPicPr>
        <p:blipFill rotWithShape="1">
          <a:blip r:embed="rId3"/>
          <a:srcRect l="14843" t="26788" r="15548" b="27485"/>
          <a:stretch/>
        </p:blipFill>
        <p:spPr>
          <a:xfrm>
            <a:off x="1920871" y="768548"/>
            <a:ext cx="8350253" cy="3009423"/>
          </a:xfrm>
          <a:prstGeom prst="rect">
            <a:avLst/>
          </a:prstGeom>
        </p:spPr>
      </p:pic>
      <p:sp>
        <p:nvSpPr>
          <p:cNvPr id="3" name="TextBox 2">
            <a:extLst>
              <a:ext uri="{FF2B5EF4-FFF2-40B4-BE49-F238E27FC236}">
                <a16:creationId xmlns:a16="http://schemas.microsoft.com/office/drawing/2014/main" id="{040C6C5D-ED33-4E1C-BE5F-C778AD16F417}"/>
              </a:ext>
            </a:extLst>
          </p:cNvPr>
          <p:cNvSpPr txBox="1"/>
          <p:nvPr/>
        </p:nvSpPr>
        <p:spPr>
          <a:xfrm>
            <a:off x="519111" y="4703565"/>
            <a:ext cx="11153775" cy="923330"/>
          </a:xfrm>
          <a:prstGeom prst="rect">
            <a:avLst/>
          </a:prstGeom>
          <a:noFill/>
        </p:spPr>
        <p:txBody>
          <a:bodyPr wrap="square" rtlCol="0">
            <a:spAutoFit/>
          </a:bodyPr>
          <a:lstStyle/>
          <a:p>
            <a:pPr algn="ctr"/>
            <a:r>
              <a:rPr lang="en-GB" sz="5400" b="1" dirty="0">
                <a:solidFill>
                  <a:schemeClr val="bg1"/>
                </a:solidFill>
              </a:rPr>
              <a:t>Unit 8 of Physics is all about space!</a:t>
            </a:r>
          </a:p>
        </p:txBody>
      </p:sp>
    </p:spTree>
    <p:extLst>
      <p:ext uri="{BB962C8B-B14F-4D97-AF65-F5344CB8AC3E}">
        <p14:creationId xmlns:p14="http://schemas.microsoft.com/office/powerpoint/2010/main" val="651368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6B7FE2-1225-4F13-B5E8-2E4EE4C35B7F}"/>
              </a:ext>
            </a:extLst>
          </p:cNvPr>
          <p:cNvPicPr>
            <a:picLocks noChangeAspect="1"/>
          </p:cNvPicPr>
          <p:nvPr/>
        </p:nvPicPr>
        <p:blipFill rotWithShape="1">
          <a:blip r:embed="rId2"/>
          <a:srcRect l="859" t="18749" r="2109" b="19527"/>
          <a:stretch/>
        </p:blipFill>
        <p:spPr>
          <a:xfrm>
            <a:off x="0" y="0"/>
            <a:ext cx="12192000" cy="4362449"/>
          </a:xfrm>
          <a:prstGeom prst="rect">
            <a:avLst/>
          </a:prstGeom>
        </p:spPr>
      </p:pic>
      <p:sp>
        <p:nvSpPr>
          <p:cNvPr id="5" name="TextBox 4">
            <a:extLst>
              <a:ext uri="{FF2B5EF4-FFF2-40B4-BE49-F238E27FC236}">
                <a16:creationId xmlns:a16="http://schemas.microsoft.com/office/drawing/2014/main" id="{8E66C517-6F52-41D1-98A6-ED0C3496D722}"/>
              </a:ext>
            </a:extLst>
          </p:cNvPr>
          <p:cNvSpPr txBox="1"/>
          <p:nvPr/>
        </p:nvSpPr>
        <p:spPr>
          <a:xfrm>
            <a:off x="428625" y="4613612"/>
            <a:ext cx="11334750" cy="1938992"/>
          </a:xfrm>
          <a:prstGeom prst="rect">
            <a:avLst/>
          </a:prstGeom>
          <a:noFill/>
        </p:spPr>
        <p:txBody>
          <a:bodyPr wrap="square">
            <a:spAutoFit/>
          </a:bodyPr>
          <a:lstStyle/>
          <a:p>
            <a:r>
              <a:rPr lang="en-GB" sz="2400" b="1" dirty="0">
                <a:solidFill>
                  <a:srgbClr val="FF3399"/>
                </a:solidFill>
              </a:rPr>
              <a:t>Astronomy</a:t>
            </a:r>
            <a:r>
              <a:rPr lang="en-GB" sz="2400" dirty="0"/>
              <a:t> is the study of everything in the universe beyond Earth’s atmosphere. That includes objects we can see with our naked eyes, like the Sun, the Moon, the planets, and the stars. It also includes objects we can only see with telescopes or other instruments, like faraway galaxies and tiny particles. And it even includes questions about things we can't see at all, like dark matter and dark energy .</a:t>
            </a:r>
          </a:p>
        </p:txBody>
      </p:sp>
    </p:spTree>
    <p:extLst>
      <p:ext uri="{BB962C8B-B14F-4D97-AF65-F5344CB8AC3E}">
        <p14:creationId xmlns:p14="http://schemas.microsoft.com/office/powerpoint/2010/main" val="12364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6B7FE2-1225-4F13-B5E8-2E4EE4C35B7F}"/>
              </a:ext>
            </a:extLst>
          </p:cNvPr>
          <p:cNvPicPr>
            <a:picLocks noChangeAspect="1"/>
          </p:cNvPicPr>
          <p:nvPr/>
        </p:nvPicPr>
        <p:blipFill rotWithShape="1">
          <a:blip r:embed="rId2"/>
          <a:srcRect l="859" t="18749" r="2109" b="34216"/>
          <a:stretch/>
        </p:blipFill>
        <p:spPr>
          <a:xfrm>
            <a:off x="0" y="1"/>
            <a:ext cx="12192000" cy="3324224"/>
          </a:xfrm>
          <a:prstGeom prst="rect">
            <a:avLst/>
          </a:prstGeom>
        </p:spPr>
      </p:pic>
      <p:sp>
        <p:nvSpPr>
          <p:cNvPr id="5" name="TextBox 4">
            <a:extLst>
              <a:ext uri="{FF2B5EF4-FFF2-40B4-BE49-F238E27FC236}">
                <a16:creationId xmlns:a16="http://schemas.microsoft.com/office/drawing/2014/main" id="{8E66C517-6F52-41D1-98A6-ED0C3496D722}"/>
              </a:ext>
            </a:extLst>
          </p:cNvPr>
          <p:cNvSpPr txBox="1"/>
          <p:nvPr/>
        </p:nvSpPr>
        <p:spPr>
          <a:xfrm>
            <a:off x="223837" y="3495675"/>
            <a:ext cx="11744325" cy="3108543"/>
          </a:xfrm>
          <a:prstGeom prst="rect">
            <a:avLst/>
          </a:prstGeom>
          <a:noFill/>
        </p:spPr>
        <p:txBody>
          <a:bodyPr wrap="square">
            <a:spAutoFit/>
          </a:bodyPr>
          <a:lstStyle/>
          <a:p>
            <a:r>
              <a:rPr lang="en-GB" sz="2800" b="1" i="1" dirty="0">
                <a:solidFill>
                  <a:srgbClr val="FF3399"/>
                </a:solidFill>
              </a:rPr>
              <a:t>It takes a team of people working together to study the universe</a:t>
            </a:r>
          </a:p>
          <a:p>
            <a:endParaRPr lang="en-GB" sz="2400" b="1" dirty="0">
              <a:solidFill>
                <a:srgbClr val="FF3399"/>
              </a:solidFill>
            </a:endParaRPr>
          </a:p>
          <a:p>
            <a:r>
              <a:rPr lang="en-GB" sz="2400" dirty="0"/>
              <a:t>When you think of an astronomer, maybe you’re imagining someone using a telescope to collect data about objects in the sky. Some astronomers do that—they’re called observational astronomers. But there are lots of other kinds of astronomers too!</a:t>
            </a:r>
          </a:p>
          <a:p>
            <a:endParaRPr lang="en-GB" sz="2400" dirty="0"/>
          </a:p>
          <a:p>
            <a:r>
              <a:rPr lang="en-GB" sz="2400" dirty="0"/>
              <a:t>Do you like to build things? Make things work? Write computer programs? Solve equations? There are astronomers who do all different things like these.</a:t>
            </a:r>
          </a:p>
        </p:txBody>
      </p:sp>
    </p:spTree>
    <p:extLst>
      <p:ext uri="{BB962C8B-B14F-4D97-AF65-F5344CB8AC3E}">
        <p14:creationId xmlns:p14="http://schemas.microsoft.com/office/powerpoint/2010/main" val="23627046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493</Words>
  <Application>Microsoft Office PowerPoint</Application>
  <PresentationFormat>Widescreen</PresentationFormat>
  <Paragraphs>48</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ＭＳ Ｐゴシック</vt:lpstr>
      <vt:lpstr>Arial</vt:lpstr>
      <vt:lpstr>Calibri</vt:lpstr>
      <vt:lpstr>Calibri Light</vt:lpstr>
      <vt:lpstr>Comic Sans MS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Gabrielle Forrest</dc:creator>
  <cp:lastModifiedBy>Michelle Murray</cp:lastModifiedBy>
  <cp:revision>5</cp:revision>
  <dcterms:created xsi:type="dcterms:W3CDTF">2021-03-18T22:03:28Z</dcterms:created>
  <dcterms:modified xsi:type="dcterms:W3CDTF">2023-03-09T10:52:47Z</dcterms:modified>
</cp:coreProperties>
</file>