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Override1.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0" r:id="rId5"/>
    <p:sldId id="281" r:id="rId6"/>
    <p:sldId id="282" r:id="rId7"/>
    <p:sldId id="283" r:id="rId8"/>
    <p:sldId id="284" r:id="rId9"/>
    <p:sldId id="2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CD9FC-EAA1-4767-AD0E-81333EBF53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6F8379-CCEA-4F9B-96F7-8E3F84A7AB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EB56D1-B759-4806-B9E7-D0028A4314AC}"/>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393ECA94-1F7D-48FB-B06D-63D93613FA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6D1BA-3366-4558-9FFE-F0F47F5DBD81}"/>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372588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BD92-65DD-4873-A822-AC216F77F9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35D33D-BE5B-4074-B4ED-CE89900579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D3CF0-AEFC-43D5-9789-D467ECAE7AE1}"/>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163CDB52-5EC5-4C37-8078-2F8B47CD96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59C548-B77D-46B6-A5FC-28396E8F7B5E}"/>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66265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A36E21-3A3C-451B-8C16-00B88BAC1D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90AF3B-37FC-49D3-8471-8CEA8CCADDE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930692-F759-40DB-8899-3A8A59CE89A9}"/>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E35A2012-0366-4B1D-BA5B-189AEB8D7F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33CC2F-ABB8-42A7-AEA9-FD647727727B}"/>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96087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F6B85-F211-464C-9D4F-A86882BC7E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A141D5-E763-43AF-BDFB-7AD3AC8AC5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664002-8480-4B77-A2CF-ED3ED122A6F6}"/>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47CBB41D-3CE8-4DAC-A324-8CB68B2254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7AEC86-BEC7-4DAA-940A-E694C41DFA9D}"/>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207414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1546-3555-446A-BE00-4AD934AA7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B8F38B-EBD0-4DDC-881C-48B8EBD585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911932-11CE-468F-8DC6-D425ACD70A04}"/>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D209DD33-A930-48B2-9B85-CF962AC2EC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309D0B-C23A-4D8B-99C8-0E1D313F95E4}"/>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59672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DFB66-07D0-4E9F-B483-DA91276D53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0637C5-0E46-4DE9-9240-2484BF2080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9358A1-29F5-488A-B026-E235708B1C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4E6FBA-7E98-429C-8B43-8FF3E87DBE9C}"/>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6" name="Footer Placeholder 5">
            <a:extLst>
              <a:ext uri="{FF2B5EF4-FFF2-40B4-BE49-F238E27FC236}">
                <a16:creationId xmlns:a16="http://schemas.microsoft.com/office/drawing/2014/main" id="{F5A39995-EF0F-4E51-A7E4-E15489E20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15D73C-660D-4D00-8E9A-FA139EF9F284}"/>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103530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F997-BE13-4504-BF26-C4A9F55A54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8CB60D-B333-4AC4-8055-5106ED31D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8447A9-30AC-46A0-B691-F7D61B4460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E722AF-6CD8-449E-AE4E-382FAD36B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C1CBDF-F51A-4FC2-B247-0111A13379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51400A-FE04-42B4-AA13-E31269897D3C}"/>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8" name="Footer Placeholder 7">
            <a:extLst>
              <a:ext uri="{FF2B5EF4-FFF2-40B4-BE49-F238E27FC236}">
                <a16:creationId xmlns:a16="http://schemas.microsoft.com/office/drawing/2014/main" id="{F475A9D2-6295-4392-B3AE-3648917C53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4D6EAE-2C05-4870-9B85-7B3F714CC29A}"/>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94262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1E31-367A-4FF9-AE0C-4957BA714BB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607468-9242-409D-BBC0-79C3A9115C7D}"/>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4" name="Footer Placeholder 3">
            <a:extLst>
              <a:ext uri="{FF2B5EF4-FFF2-40B4-BE49-F238E27FC236}">
                <a16:creationId xmlns:a16="http://schemas.microsoft.com/office/drawing/2014/main" id="{BF4C5AB2-2FBF-4AB0-9021-19AE02610F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CA89C1-A923-4C20-A59F-480ED9B45920}"/>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82334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F478F-8100-4E08-9A13-2B7F84628BBA}"/>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3" name="Footer Placeholder 2">
            <a:extLst>
              <a:ext uri="{FF2B5EF4-FFF2-40B4-BE49-F238E27FC236}">
                <a16:creationId xmlns:a16="http://schemas.microsoft.com/office/drawing/2014/main" id="{5EF8F1D5-D351-408A-B9AB-1FE9F2829A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B1C152-ECA8-4B1C-94B9-5C06253CDA28}"/>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67074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09B2D-9922-4957-8B3A-613C8F49F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83BAB8-2A71-4B08-BEE6-707AB940CF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E5FCF5-CAFD-4085-8288-C5795F4B4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78560A-284E-4431-8608-0605B766E8B5}"/>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6" name="Footer Placeholder 5">
            <a:extLst>
              <a:ext uri="{FF2B5EF4-FFF2-40B4-BE49-F238E27FC236}">
                <a16:creationId xmlns:a16="http://schemas.microsoft.com/office/drawing/2014/main" id="{A3FB14AC-E804-4E5B-B713-95789B2E4F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F45277-5956-4204-B8D8-5825128F2848}"/>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261694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306A-8765-49C3-BF5C-B282F887DB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2544F5-5743-46B2-8408-22FF9EE51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4ECA11-2FAB-40D0-AE2F-BC9A2AF4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6E3481-445C-4A39-A16F-EFC33238399A}"/>
              </a:ext>
            </a:extLst>
          </p:cNvPr>
          <p:cNvSpPr>
            <a:spLocks noGrp="1"/>
          </p:cNvSpPr>
          <p:nvPr>
            <p:ph type="dt" sz="half" idx="10"/>
          </p:nvPr>
        </p:nvSpPr>
        <p:spPr/>
        <p:txBody>
          <a:bodyPr/>
          <a:lstStyle/>
          <a:p>
            <a:fld id="{7B00D24A-738A-43C5-9B62-04C7B0C69B7F}" type="datetimeFigureOut">
              <a:rPr lang="en-GB" smtClean="0"/>
              <a:t>26/09/2022</a:t>
            </a:fld>
            <a:endParaRPr lang="en-GB"/>
          </a:p>
        </p:txBody>
      </p:sp>
      <p:sp>
        <p:nvSpPr>
          <p:cNvPr id="6" name="Footer Placeholder 5">
            <a:extLst>
              <a:ext uri="{FF2B5EF4-FFF2-40B4-BE49-F238E27FC236}">
                <a16:creationId xmlns:a16="http://schemas.microsoft.com/office/drawing/2014/main" id="{E38D483F-8B2A-4031-8CDD-42BF512519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426D9E-0A56-4A76-B4E9-E8572FC6D533}"/>
              </a:ext>
            </a:extLst>
          </p:cNvPr>
          <p:cNvSpPr>
            <a:spLocks noGrp="1"/>
          </p:cNvSpPr>
          <p:nvPr>
            <p:ph type="sldNum" sz="quarter" idx="12"/>
          </p:nvPr>
        </p:nvSpPr>
        <p:spPr/>
        <p:txBody>
          <a:bodyPr/>
          <a:lstStyle/>
          <a:p>
            <a:fld id="{68882ED3-9052-4610-A0EE-FF221B5AF50C}" type="slidenum">
              <a:rPr lang="en-GB" smtClean="0"/>
              <a:t>‹#›</a:t>
            </a:fld>
            <a:endParaRPr lang="en-GB"/>
          </a:p>
        </p:txBody>
      </p:sp>
    </p:spTree>
    <p:extLst>
      <p:ext uri="{BB962C8B-B14F-4D97-AF65-F5344CB8AC3E}">
        <p14:creationId xmlns:p14="http://schemas.microsoft.com/office/powerpoint/2010/main" val="126778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A72C4F-9588-4AEE-A299-4399CB307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645628-7FD4-4758-AF14-501C2C7580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27FCD3-0882-4018-A0AC-8AEDDA9DC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0D24A-738A-43C5-9B62-04C7B0C69B7F}" type="datetimeFigureOut">
              <a:rPr lang="en-GB" smtClean="0"/>
              <a:t>26/09/2022</a:t>
            </a:fld>
            <a:endParaRPr lang="en-GB"/>
          </a:p>
        </p:txBody>
      </p:sp>
      <p:sp>
        <p:nvSpPr>
          <p:cNvPr id="5" name="Footer Placeholder 4">
            <a:extLst>
              <a:ext uri="{FF2B5EF4-FFF2-40B4-BE49-F238E27FC236}">
                <a16:creationId xmlns:a16="http://schemas.microsoft.com/office/drawing/2014/main" id="{A30EA986-B856-493E-A84A-0448C1FFB2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3BAAD0-6AB4-4701-B917-0AB220AD65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82ED3-9052-4610-A0EE-FF221B5AF50C}" type="slidenum">
              <a:rPr lang="en-GB" smtClean="0"/>
              <a:t>‹#›</a:t>
            </a:fld>
            <a:endParaRPr lang="en-GB"/>
          </a:p>
        </p:txBody>
      </p:sp>
    </p:spTree>
    <p:extLst>
      <p:ext uri="{BB962C8B-B14F-4D97-AF65-F5344CB8AC3E}">
        <p14:creationId xmlns:p14="http://schemas.microsoft.com/office/powerpoint/2010/main" val="1426102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hemeOverride" Target="../theme/themeOverride1.xml"/><Relationship Id="rId6" Type="http://schemas.openxmlformats.org/officeDocument/2006/relationships/hyperlink" Target="https://forms.office.com/r/0TWqVmKvaN"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hyperlink" Target="https://forms.office.com/r/nnMPRp09Sv"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hyperlink" Target="https://forms.office.com/r/yW8DUDS818"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hyperlink" Target="https://forms.office.com/r/hmyvqnyxJj"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hyperlink" Target="https://forms.office.com/r/me1mUi2Hvw"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30127" y="206925"/>
            <a:ext cx="7438206" cy="1089529"/>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9655" y="6058059"/>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98883A48-FD15-4062-A92A-CD6956774E2C}"/>
              </a:ext>
            </a:extLst>
          </p:cNvPr>
          <p:cNvSpPr/>
          <p:nvPr/>
        </p:nvSpPr>
        <p:spPr>
          <a:xfrm>
            <a:off x="556591" y="1444485"/>
            <a:ext cx="4983378" cy="261067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endParaRPr lang="en-GB" sz="1400" b="1"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Head Girl and Deputy Head Girl (Y11)</a:t>
            </a:r>
            <a:endParaRPr lang="en-GB" sz="1400" dirty="0">
              <a:solidFill>
                <a:srgbClr val="002060"/>
              </a:solidFill>
              <a:effectLst/>
              <a:ea typeface="Calibri" panose="020F0502020204030204" pitchFamily="34" charset="0"/>
              <a:cs typeface="Times New Roman" panose="02020603050405020304" pitchFamily="18" charset="0"/>
            </a:endParaRPr>
          </a:p>
          <a:p>
            <a:pPr lvl="0">
              <a:lnSpc>
                <a:spcPct val="107000"/>
              </a:lnSpc>
              <a:spcAft>
                <a:spcPts val="0"/>
              </a:spcAft>
            </a:pPr>
            <a:endParaRPr lang="en-GB" sz="500" dirty="0">
              <a:solidFill>
                <a:srgbClr val="002060"/>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Oversee the work of the Prefect Team</a:t>
            </a:r>
            <a:endParaRPr lang="en-GB" sz="12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Represent the school at events including Open Evening, New Entrant’s and Parent’s Evenings</a:t>
            </a:r>
            <a:endParaRPr lang="en-GB" sz="12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Act as a role model within the school community</a:t>
            </a:r>
            <a:endParaRPr lang="en-GB" sz="12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Meet regularly with the Headteacher</a:t>
            </a:r>
            <a:endParaRPr lang="en-GB" sz="12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Oversee the creation of the Year book and organisation of the Valedictory dinner</a:t>
            </a:r>
            <a:endParaRPr lang="en-GB" sz="12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solidFill>
                  <a:srgbClr val="002060"/>
                </a:solidFill>
                <a:ea typeface="Calibri" panose="020F0502020204030204" pitchFamily="34" charset="0"/>
                <a:cs typeface="Times New Roman" panose="02020603050405020304" pitchFamily="18" charset="0"/>
              </a:rPr>
              <a:t>Make contributions to the school newsletter and assembly programme</a:t>
            </a:r>
          </a:p>
          <a:p>
            <a:pPr marL="342900" lvl="0" indent="-342900">
              <a:lnSpc>
                <a:spcPct val="107000"/>
              </a:lnSpc>
              <a:spcAft>
                <a:spcPts val="0"/>
              </a:spcAft>
              <a:buFont typeface="Symbol" panose="05050102010706020507" pitchFamily="18" charset="2"/>
              <a:buChar char=""/>
            </a:pPr>
            <a:endParaRPr lang="en-GB" sz="1200" dirty="0">
              <a:solidFill>
                <a:srgbClr val="FFFFFF"/>
              </a:solidFill>
              <a:effectLst/>
              <a:ea typeface="Calibri" panose="020F0502020204030204" pitchFamily="34" charset="0"/>
              <a:cs typeface="Times New Roman" panose="02020603050405020304" pitchFamily="18" charset="0"/>
            </a:endParaRPr>
          </a:p>
          <a:p>
            <a:pPr lvl="0">
              <a:lnSpc>
                <a:spcPct val="107000"/>
              </a:lnSpc>
              <a:spcAft>
                <a:spcPts val="0"/>
              </a:spcAft>
            </a:pPr>
            <a:endParaRPr lang="en-GB" sz="1200" dirty="0">
              <a:effectLst/>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419F36ED-0CD1-4FC6-A2EF-6411EB9629E7}"/>
              </a:ext>
            </a:extLst>
          </p:cNvPr>
          <p:cNvSpPr/>
          <p:nvPr/>
        </p:nvSpPr>
        <p:spPr>
          <a:xfrm>
            <a:off x="6096000" y="1444485"/>
            <a:ext cx="5433391" cy="261067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Student Leadership Team (Y11)</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Lead one of the Pupil Voice groups:</a:t>
            </a:r>
          </a:p>
          <a:p>
            <a:pPr marL="628650" lvl="1" indent="-171450">
              <a:buFont typeface="Arial" panose="020B0604020202020204" pitchFamily="34" charset="0"/>
              <a:buChar char="•"/>
            </a:pPr>
            <a:r>
              <a:rPr lang="en-GB" sz="1200" dirty="0">
                <a:solidFill>
                  <a:srgbClr val="002060"/>
                </a:solidFill>
              </a:rPr>
              <a:t>Creative Minds Council</a:t>
            </a:r>
          </a:p>
          <a:p>
            <a:pPr marL="628650" lvl="1" indent="-171450">
              <a:buFont typeface="Arial" panose="020B0604020202020204" pitchFamily="34" charset="0"/>
              <a:buChar char="•"/>
            </a:pPr>
            <a:r>
              <a:rPr lang="en-GB" sz="1200" dirty="0">
                <a:solidFill>
                  <a:srgbClr val="002060"/>
                </a:solidFill>
              </a:rPr>
              <a:t>Happy Minds Council</a:t>
            </a:r>
          </a:p>
          <a:p>
            <a:pPr marL="628650" lvl="1" indent="-171450">
              <a:buFont typeface="Arial" panose="020B0604020202020204" pitchFamily="34" charset="0"/>
              <a:buChar char="•"/>
            </a:pPr>
            <a:r>
              <a:rPr lang="en-GB" sz="1200" dirty="0">
                <a:solidFill>
                  <a:srgbClr val="002060"/>
                </a:solidFill>
              </a:rPr>
              <a:t>Participation – Subject Prefects</a:t>
            </a:r>
          </a:p>
          <a:p>
            <a:pPr marL="628650" lvl="1" indent="-171450">
              <a:buFont typeface="Arial" panose="020B0604020202020204" pitchFamily="34" charset="0"/>
              <a:buChar char="•"/>
            </a:pPr>
            <a:r>
              <a:rPr lang="en-GB" sz="1200" dirty="0">
                <a:solidFill>
                  <a:srgbClr val="002060"/>
                </a:solidFill>
              </a:rPr>
              <a:t>Charities</a:t>
            </a:r>
          </a:p>
          <a:p>
            <a:pPr marL="628650" lvl="1" indent="-171450">
              <a:buFont typeface="Arial" panose="020B0604020202020204" pitchFamily="34" charset="0"/>
              <a:buChar char="•"/>
            </a:pPr>
            <a:r>
              <a:rPr lang="en-GB" sz="1200" dirty="0">
                <a:solidFill>
                  <a:srgbClr val="002060"/>
                </a:solidFill>
              </a:rPr>
              <a:t>Teaching and Learning</a:t>
            </a:r>
          </a:p>
          <a:p>
            <a:pPr marL="628650" lvl="1" indent="-171450">
              <a:buFont typeface="Arial" panose="020B0604020202020204" pitchFamily="34" charset="0"/>
              <a:buChar char="•"/>
            </a:pPr>
            <a:r>
              <a:rPr lang="en-GB" sz="1200" dirty="0">
                <a:solidFill>
                  <a:srgbClr val="002060"/>
                </a:solidFill>
              </a:rPr>
              <a:t>Revision for All</a:t>
            </a:r>
          </a:p>
          <a:p>
            <a:pPr marL="628650" lvl="1" indent="-171450">
              <a:buFont typeface="Arial" panose="020B0604020202020204" pitchFamily="34" charset="0"/>
              <a:buChar char="•"/>
            </a:pPr>
            <a:r>
              <a:rPr lang="en-GB" sz="1200" dirty="0">
                <a:solidFill>
                  <a:srgbClr val="002060"/>
                </a:solidFill>
              </a:rPr>
              <a:t>Environment</a:t>
            </a:r>
          </a:p>
          <a:p>
            <a:pPr marL="628650" lvl="1" indent="-171450">
              <a:buFont typeface="Arial" panose="020B0604020202020204" pitchFamily="34" charset="0"/>
              <a:buChar char="•"/>
            </a:pPr>
            <a:r>
              <a:rPr lang="en-GB" sz="1200" dirty="0">
                <a:solidFill>
                  <a:srgbClr val="002060"/>
                </a:solidFill>
              </a:rPr>
              <a:t>Respect Council</a:t>
            </a:r>
          </a:p>
          <a:p>
            <a:pPr marL="171450" lvl="0" indent="-171450">
              <a:buFont typeface="Arial" panose="020B0604020202020204" pitchFamily="34" charset="0"/>
              <a:buChar char="•"/>
            </a:pPr>
            <a:r>
              <a:rPr lang="en-GB" sz="1200" dirty="0">
                <a:solidFill>
                  <a:srgbClr val="002060"/>
                </a:solidFill>
              </a:rPr>
              <a:t>Oversee the Duty and Senior Prefects</a:t>
            </a:r>
          </a:p>
          <a:p>
            <a:pPr marL="171450" lvl="0" indent="-171450">
              <a:buFont typeface="Arial" panose="020B0604020202020204" pitchFamily="34" charset="0"/>
              <a:buChar char="•"/>
            </a:pPr>
            <a:r>
              <a:rPr lang="en-GB" sz="1200" dirty="0">
                <a:solidFill>
                  <a:srgbClr val="002060"/>
                </a:solidFill>
              </a:rPr>
              <a:t>Represent the school at events including Open Evening, Parent’s Evening etc. </a:t>
            </a:r>
          </a:p>
          <a:p>
            <a:pPr marL="171450" lvl="0" indent="-171450">
              <a:buFont typeface="Arial" panose="020B0604020202020204" pitchFamily="34" charset="0"/>
              <a:buChar char="•"/>
            </a:pPr>
            <a:r>
              <a:rPr lang="en-GB" sz="1200" dirty="0">
                <a:solidFill>
                  <a:srgbClr val="002060"/>
                </a:solidFill>
              </a:rPr>
              <a:t>Act as a role model within the school community</a:t>
            </a:r>
          </a:p>
        </p:txBody>
      </p:sp>
      <p:sp>
        <p:nvSpPr>
          <p:cNvPr id="12" name="Rectangle: Rounded Corners 11">
            <a:extLst>
              <a:ext uri="{FF2B5EF4-FFF2-40B4-BE49-F238E27FC236}">
                <a16:creationId xmlns:a16="http://schemas.microsoft.com/office/drawing/2014/main" id="{508DDAFB-B1E0-4108-842B-28084EB3BAC4}"/>
              </a:ext>
            </a:extLst>
          </p:cNvPr>
          <p:cNvSpPr/>
          <p:nvPr/>
        </p:nvSpPr>
        <p:spPr>
          <a:xfrm>
            <a:off x="556591" y="4203195"/>
            <a:ext cx="4983378" cy="170683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Year 11 Senior Prefects</a:t>
            </a:r>
          </a:p>
          <a:p>
            <a:pPr algn="ctr"/>
            <a:endParaRPr lang="en-GB" sz="500" dirty="0">
              <a:solidFill>
                <a:srgbClr val="002060"/>
              </a:solidFill>
            </a:endParaRPr>
          </a:p>
          <a:p>
            <a:pPr marL="171450" lvl="0" indent="-171450">
              <a:buFont typeface="Arial" panose="020B0604020202020204" pitchFamily="34" charset="0"/>
              <a:buChar char="•"/>
            </a:pPr>
            <a:r>
              <a:rPr lang="en-GB" sz="1200" dirty="0">
                <a:solidFill>
                  <a:srgbClr val="002060"/>
                </a:solidFill>
              </a:rPr>
              <a:t>Perform lunch duties around the school and oversee the work of the Duty Prefects</a:t>
            </a:r>
          </a:p>
          <a:p>
            <a:pPr marL="171450" lvl="0" indent="-171450">
              <a:buFont typeface="Arial" panose="020B0604020202020204" pitchFamily="34" charset="0"/>
              <a:buChar char="•"/>
            </a:pPr>
            <a:r>
              <a:rPr lang="en-GB" sz="1200" dirty="0">
                <a:solidFill>
                  <a:srgbClr val="002060"/>
                </a:solidFill>
              </a:rPr>
              <a:t>Represent the school at events including Open Evening, Parent’s Evening etc. </a:t>
            </a:r>
          </a:p>
          <a:p>
            <a:pPr marL="171450" lvl="0" indent="-171450">
              <a:buFont typeface="Arial" panose="020B0604020202020204" pitchFamily="34" charset="0"/>
              <a:buChar char="•"/>
            </a:pPr>
            <a:r>
              <a:rPr lang="en-GB" sz="1200" dirty="0">
                <a:solidFill>
                  <a:srgbClr val="002060"/>
                </a:solidFill>
              </a:rPr>
              <a:t>Act as a role model within the school community</a:t>
            </a:r>
          </a:p>
          <a:p>
            <a:pPr marL="171450" lvl="0" indent="-171450">
              <a:buFont typeface="Arial" panose="020B0604020202020204" pitchFamily="34" charset="0"/>
              <a:buChar char="•"/>
            </a:pPr>
            <a:r>
              <a:rPr lang="en-GB" sz="1200" dirty="0">
                <a:solidFill>
                  <a:srgbClr val="002060"/>
                </a:solidFill>
              </a:rPr>
              <a:t>Acts as an ambassador for the school to visitors</a:t>
            </a:r>
          </a:p>
        </p:txBody>
      </p:sp>
      <p:sp>
        <p:nvSpPr>
          <p:cNvPr id="14" name="Rectangle: Rounded Corners 13">
            <a:extLst>
              <a:ext uri="{FF2B5EF4-FFF2-40B4-BE49-F238E27FC236}">
                <a16:creationId xmlns:a16="http://schemas.microsoft.com/office/drawing/2014/main" id="{A556B281-4BA0-46D6-B9A6-CB20E1A3F9BB}"/>
              </a:ext>
            </a:extLst>
          </p:cNvPr>
          <p:cNvSpPr/>
          <p:nvPr/>
        </p:nvSpPr>
        <p:spPr>
          <a:xfrm>
            <a:off x="6095999" y="4203194"/>
            <a:ext cx="5433391" cy="170683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Year 10 Duty Prefects</a:t>
            </a:r>
          </a:p>
          <a:p>
            <a:pPr algn="ctr"/>
            <a:endParaRPr lang="en-GB" sz="500" dirty="0">
              <a:solidFill>
                <a:srgbClr val="002060"/>
              </a:solidFill>
            </a:endParaRPr>
          </a:p>
          <a:p>
            <a:pPr marL="171450" lvl="0" indent="-171450">
              <a:buFont typeface="Arial" panose="020B0604020202020204" pitchFamily="34" charset="0"/>
              <a:buChar char="•"/>
            </a:pPr>
            <a:r>
              <a:rPr lang="en-GB" sz="1200" dirty="0">
                <a:solidFill>
                  <a:srgbClr val="002060"/>
                </a:solidFill>
              </a:rPr>
              <a:t>Perform lunch duties around the school</a:t>
            </a:r>
          </a:p>
          <a:p>
            <a:pPr marL="171450" lvl="0" indent="-171450">
              <a:buFont typeface="Arial" panose="020B0604020202020204" pitchFamily="34" charset="0"/>
              <a:buChar char="•"/>
            </a:pPr>
            <a:r>
              <a:rPr lang="en-GB" sz="1200" dirty="0">
                <a:solidFill>
                  <a:srgbClr val="002060"/>
                </a:solidFill>
              </a:rPr>
              <a:t>Represent the school at events including Open Evening, Parent’s Evening etc. </a:t>
            </a:r>
          </a:p>
          <a:p>
            <a:pPr marL="171450" lvl="0" indent="-171450">
              <a:buFont typeface="Arial" panose="020B0604020202020204" pitchFamily="34" charset="0"/>
              <a:buChar char="•"/>
            </a:pPr>
            <a:r>
              <a:rPr lang="en-GB" sz="1200" dirty="0">
                <a:solidFill>
                  <a:srgbClr val="002060"/>
                </a:solidFill>
              </a:rPr>
              <a:t>Act as a role model within the school community</a:t>
            </a:r>
          </a:p>
          <a:p>
            <a:pPr marL="171450" lvl="0" indent="-171450">
              <a:buFont typeface="Arial" panose="020B0604020202020204" pitchFamily="34" charset="0"/>
              <a:buChar char="•"/>
            </a:pPr>
            <a:r>
              <a:rPr lang="en-GB" sz="1200" dirty="0">
                <a:solidFill>
                  <a:srgbClr val="002060"/>
                </a:solidFill>
              </a:rPr>
              <a:t>Acts as an ambassador for the school to visitors</a:t>
            </a:r>
          </a:p>
          <a:p>
            <a:pPr marL="171450" lvl="0" indent="-171450">
              <a:buFont typeface="Arial" panose="020B0604020202020204" pitchFamily="34" charset="0"/>
              <a:buChar char="•"/>
            </a:pPr>
            <a:endParaRPr lang="en-GB" sz="1200" dirty="0">
              <a:solidFill>
                <a:srgbClr val="002060"/>
              </a:solidFill>
            </a:endParaRPr>
          </a:p>
          <a:p>
            <a:pPr lvl="0"/>
            <a:endParaRPr lang="en-GB" sz="1200" dirty="0"/>
          </a:p>
        </p:txBody>
      </p:sp>
      <p:pic>
        <p:nvPicPr>
          <p:cNvPr id="19" name="Picture 18" descr="https://www.hirewire.co.uk/Attachments/2010/03/04/4181d4e9-e06d-48f2-87db-005a76d523be-pghs2.png">
            <a:extLst>
              <a:ext uri="{FF2B5EF4-FFF2-40B4-BE49-F238E27FC236}">
                <a16:creationId xmlns:a16="http://schemas.microsoft.com/office/drawing/2014/main" id="{1AF14679-3D5A-42B9-8E12-FF6882153F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205" y="206924"/>
            <a:ext cx="1002811" cy="108399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756310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30127" y="206925"/>
            <a:ext cx="7438206" cy="1089529"/>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98883A48-FD15-4062-A92A-CD6956774E2C}"/>
              </a:ext>
            </a:extLst>
          </p:cNvPr>
          <p:cNvSpPr/>
          <p:nvPr/>
        </p:nvSpPr>
        <p:spPr>
          <a:xfrm>
            <a:off x="149518" y="1344947"/>
            <a:ext cx="2898481" cy="24529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School Council Y7 – 11</a:t>
            </a:r>
          </a:p>
          <a:p>
            <a:pPr algn="ctr"/>
            <a:endParaRPr lang="en-GB" sz="500" dirty="0">
              <a:solidFill>
                <a:srgbClr val="002060"/>
              </a:solidFill>
            </a:endParaRPr>
          </a:p>
          <a:p>
            <a:pPr marL="171450" lvl="0" indent="-171450">
              <a:buFont typeface="Arial" panose="020B0604020202020204" pitchFamily="34" charset="0"/>
              <a:buChar char="•"/>
            </a:pPr>
            <a:r>
              <a:rPr lang="en-GB" sz="1200" dirty="0">
                <a:solidFill>
                  <a:srgbClr val="002060"/>
                </a:solidFill>
              </a:rPr>
              <a:t>One student from each form group is elected to one of the five Council Action Groups: Charities (Y7), Teaching and Learning (Y8), Environment (Y9), Respect Council (Y10) and Revision for All (Y11).  </a:t>
            </a:r>
          </a:p>
          <a:p>
            <a:pPr marL="171450" lvl="0" indent="-171450">
              <a:buFont typeface="Arial" panose="020B0604020202020204" pitchFamily="34" charset="0"/>
              <a:buChar char="•"/>
            </a:pPr>
            <a:r>
              <a:rPr lang="en-GB" sz="1200" dirty="0">
                <a:solidFill>
                  <a:srgbClr val="002060"/>
                </a:solidFill>
              </a:rPr>
              <a:t>Contribute effectively to the group </a:t>
            </a:r>
          </a:p>
          <a:p>
            <a:pPr marL="171450" lvl="0" indent="-171450">
              <a:buFont typeface="Arial" panose="020B0604020202020204" pitchFamily="34" charset="0"/>
              <a:buChar char="•"/>
            </a:pPr>
            <a:r>
              <a:rPr lang="en-GB" sz="1200" dirty="0">
                <a:solidFill>
                  <a:srgbClr val="002060"/>
                </a:solidFill>
              </a:rPr>
              <a:t>Member is responsible for carrying out the Smart School Council Surveys during form time.</a:t>
            </a:r>
          </a:p>
        </p:txBody>
      </p:sp>
      <p:sp>
        <p:nvSpPr>
          <p:cNvPr id="11" name="Rectangle: Rounded Corners 10">
            <a:extLst>
              <a:ext uri="{FF2B5EF4-FFF2-40B4-BE49-F238E27FC236}">
                <a16:creationId xmlns:a16="http://schemas.microsoft.com/office/drawing/2014/main" id="{419F36ED-0CD1-4FC6-A2EF-6411EB9629E7}"/>
              </a:ext>
            </a:extLst>
          </p:cNvPr>
          <p:cNvSpPr/>
          <p:nvPr/>
        </p:nvSpPr>
        <p:spPr>
          <a:xfrm>
            <a:off x="3163092" y="1340801"/>
            <a:ext cx="2898481" cy="24529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Creative Minds Council Y7 – 11</a:t>
            </a:r>
          </a:p>
          <a:p>
            <a:pPr algn="ctr"/>
            <a:endParaRPr lang="en-GB" sz="500" dirty="0">
              <a:solidFill>
                <a:srgbClr val="002060"/>
              </a:solidFill>
            </a:endParaRPr>
          </a:p>
          <a:p>
            <a:pPr marL="171450" lvl="0" indent="-171450">
              <a:buFont typeface="Arial" panose="020B0604020202020204" pitchFamily="34" charset="0"/>
              <a:buChar char="•"/>
            </a:pPr>
            <a:r>
              <a:rPr lang="en-GB" sz="1200" dirty="0">
                <a:solidFill>
                  <a:srgbClr val="002060"/>
                </a:solidFill>
              </a:rPr>
              <a:t>Students apply for positions on the Council</a:t>
            </a:r>
          </a:p>
          <a:p>
            <a:pPr marL="171450" lvl="0" indent="-171450">
              <a:buFont typeface="Arial" panose="020B0604020202020204" pitchFamily="34" charset="0"/>
              <a:buChar char="•"/>
            </a:pPr>
            <a:r>
              <a:rPr lang="en-GB" sz="1200" dirty="0">
                <a:solidFill>
                  <a:srgbClr val="002060"/>
                </a:solidFill>
              </a:rPr>
              <a:t>Students from  variety of years/forms and Arts discipline is desired. </a:t>
            </a:r>
          </a:p>
          <a:p>
            <a:pPr marL="171450" lvl="0" indent="-171450">
              <a:buFont typeface="Arial" panose="020B0604020202020204" pitchFamily="34" charset="0"/>
              <a:buChar char="•"/>
            </a:pPr>
            <a:r>
              <a:rPr lang="en-GB" sz="1200" dirty="0">
                <a:solidFill>
                  <a:srgbClr val="002060"/>
                </a:solidFill>
              </a:rPr>
              <a:t>Council have an input into Arts Week, School Shows, Concerts and activities. </a:t>
            </a:r>
          </a:p>
          <a:p>
            <a:pPr marL="171450" lvl="0" indent="-171450">
              <a:buFont typeface="Arial" panose="020B0604020202020204" pitchFamily="34" charset="0"/>
              <a:buChar char="•"/>
            </a:pPr>
            <a:r>
              <a:rPr lang="en-GB" sz="1200" dirty="0">
                <a:solidFill>
                  <a:srgbClr val="002060"/>
                </a:solidFill>
              </a:rPr>
              <a:t>Students work to promote the Arts with all students in school. </a:t>
            </a:r>
          </a:p>
          <a:p>
            <a:pPr lvl="0"/>
            <a:endParaRPr lang="en-GB" sz="1200" dirty="0"/>
          </a:p>
        </p:txBody>
      </p:sp>
      <p:sp>
        <p:nvSpPr>
          <p:cNvPr id="12" name="Rectangle: Rounded Corners 11">
            <a:extLst>
              <a:ext uri="{FF2B5EF4-FFF2-40B4-BE49-F238E27FC236}">
                <a16:creationId xmlns:a16="http://schemas.microsoft.com/office/drawing/2014/main" id="{508DDAFB-B1E0-4108-842B-28084EB3BAC4}"/>
              </a:ext>
            </a:extLst>
          </p:cNvPr>
          <p:cNvSpPr/>
          <p:nvPr/>
        </p:nvSpPr>
        <p:spPr>
          <a:xfrm>
            <a:off x="6189918" y="1364684"/>
            <a:ext cx="2898481" cy="24290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Happy Minds Council </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Students invited to apply for a position on the Happy Minds Council.</a:t>
            </a:r>
          </a:p>
          <a:p>
            <a:pPr marL="171450" lvl="0" indent="-171450">
              <a:buFont typeface="Arial" panose="020B0604020202020204" pitchFamily="34" charset="0"/>
              <a:buChar char="•"/>
            </a:pPr>
            <a:r>
              <a:rPr lang="en-GB" sz="1200" dirty="0">
                <a:solidFill>
                  <a:srgbClr val="002060"/>
                </a:solidFill>
              </a:rPr>
              <a:t>Students work towards promoting positive attitudes towards mental health. </a:t>
            </a:r>
          </a:p>
          <a:p>
            <a:pPr marL="171450" lvl="0" indent="-171450">
              <a:buFont typeface="Arial" panose="020B0604020202020204" pitchFamily="34" charset="0"/>
              <a:buChar char="•"/>
            </a:pPr>
            <a:r>
              <a:rPr lang="en-GB" sz="1200" dirty="0">
                <a:solidFill>
                  <a:srgbClr val="002060"/>
                </a:solidFill>
              </a:rPr>
              <a:t>Students provide avenues for their peers to access support should they need this. </a:t>
            </a:r>
          </a:p>
          <a:p>
            <a:pPr marL="171450" lvl="0" indent="-171450">
              <a:buFont typeface="Arial" panose="020B0604020202020204" pitchFamily="34" charset="0"/>
              <a:buChar char="•"/>
            </a:pPr>
            <a:r>
              <a:rPr lang="en-GB" sz="1200" dirty="0">
                <a:solidFill>
                  <a:srgbClr val="002060"/>
                </a:solidFill>
              </a:rPr>
              <a:t>Students work with staff to raise the profile of positive mental health within and beyond the curriculum.</a:t>
            </a:r>
          </a:p>
        </p:txBody>
      </p:sp>
      <p:sp>
        <p:nvSpPr>
          <p:cNvPr id="14" name="Rectangle: Rounded Corners 13">
            <a:extLst>
              <a:ext uri="{FF2B5EF4-FFF2-40B4-BE49-F238E27FC236}">
                <a16:creationId xmlns:a16="http://schemas.microsoft.com/office/drawing/2014/main" id="{A556B281-4BA0-46D6-B9A6-CB20E1A3F9BB}"/>
              </a:ext>
            </a:extLst>
          </p:cNvPr>
          <p:cNvSpPr/>
          <p:nvPr/>
        </p:nvSpPr>
        <p:spPr>
          <a:xfrm>
            <a:off x="9193274" y="1364684"/>
            <a:ext cx="2898481" cy="243871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Participation: Progress Leaders</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Year 10 students are selected to take the role of Subject Prefects/Progress Leaders in each department by each Head of Department. </a:t>
            </a:r>
          </a:p>
          <a:p>
            <a:pPr marL="171450" lvl="0" indent="-171450">
              <a:buFont typeface="Arial" panose="020B0604020202020204" pitchFamily="34" charset="0"/>
              <a:buChar char="•"/>
            </a:pPr>
            <a:r>
              <a:rPr lang="en-GB" sz="1200" dirty="0">
                <a:solidFill>
                  <a:srgbClr val="002060"/>
                </a:solidFill>
              </a:rPr>
              <a:t>Each Prefect will work as part of the Participation group on the school council to lead and/or promote the extra-curricular activities/societies which each department has on offer. </a:t>
            </a:r>
          </a:p>
          <a:p>
            <a:pPr marL="171450" lvl="0" indent="-171450">
              <a:buFont typeface="Arial" panose="020B0604020202020204" pitchFamily="34" charset="0"/>
              <a:buChar char="•"/>
            </a:pPr>
            <a:endParaRPr lang="en-GB" sz="1200" dirty="0">
              <a:solidFill>
                <a:srgbClr val="002060"/>
              </a:solidFill>
            </a:endParaRPr>
          </a:p>
          <a:p>
            <a:pPr lvl="0"/>
            <a:endParaRPr lang="en-GB" sz="1200" dirty="0"/>
          </a:p>
        </p:txBody>
      </p:sp>
      <p:sp>
        <p:nvSpPr>
          <p:cNvPr id="10" name="Rectangle: Rounded Corners 9">
            <a:extLst>
              <a:ext uri="{FF2B5EF4-FFF2-40B4-BE49-F238E27FC236}">
                <a16:creationId xmlns:a16="http://schemas.microsoft.com/office/drawing/2014/main" id="{C30E0CF1-2702-452D-B55F-BDDC54D17533}"/>
              </a:ext>
            </a:extLst>
          </p:cNvPr>
          <p:cNvSpPr/>
          <p:nvPr/>
        </p:nvSpPr>
        <p:spPr>
          <a:xfrm>
            <a:off x="149519" y="5588899"/>
            <a:ext cx="2567178" cy="106217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Sports &amp; Vice Captain Y7 – 11</a:t>
            </a:r>
            <a:endParaRPr lang="en-GB" sz="1400" dirty="0">
              <a:solidFill>
                <a:srgbClr val="002060"/>
              </a:solidFill>
            </a:endParaRPr>
          </a:p>
          <a:p>
            <a:pPr marL="171450" indent="-171450">
              <a:buFont typeface="Arial" panose="020B0604020202020204" pitchFamily="34" charset="0"/>
              <a:buChar char="•"/>
            </a:pPr>
            <a:r>
              <a:rPr lang="en-GB" sz="1200" dirty="0">
                <a:solidFill>
                  <a:srgbClr val="002060"/>
                </a:solidFill>
              </a:rPr>
              <a:t>Organise inter-form competitions</a:t>
            </a:r>
          </a:p>
          <a:p>
            <a:pPr marL="171450" lvl="0" indent="-171450">
              <a:buFont typeface="Arial" panose="020B0604020202020204" pitchFamily="34" charset="0"/>
              <a:buChar char="•"/>
            </a:pPr>
            <a:r>
              <a:rPr lang="en-GB" sz="1200" dirty="0">
                <a:solidFill>
                  <a:srgbClr val="002060"/>
                </a:solidFill>
              </a:rPr>
              <a:t>Organise Sports Day team</a:t>
            </a:r>
          </a:p>
        </p:txBody>
      </p:sp>
      <p:sp>
        <p:nvSpPr>
          <p:cNvPr id="13" name="Rectangle: Rounded Corners 12">
            <a:extLst>
              <a:ext uri="{FF2B5EF4-FFF2-40B4-BE49-F238E27FC236}">
                <a16:creationId xmlns:a16="http://schemas.microsoft.com/office/drawing/2014/main" id="{CCE06BA5-4775-454F-9946-AB15753B3AEF}"/>
              </a:ext>
            </a:extLst>
          </p:cNvPr>
          <p:cNvSpPr/>
          <p:nvPr/>
        </p:nvSpPr>
        <p:spPr>
          <a:xfrm>
            <a:off x="149519" y="3990649"/>
            <a:ext cx="2567178" cy="14029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Form &amp; Vice Captain Y7 – 11</a:t>
            </a:r>
            <a:endParaRPr lang="en-GB" sz="1400" dirty="0">
              <a:solidFill>
                <a:srgbClr val="002060"/>
              </a:solidFill>
            </a:endParaRPr>
          </a:p>
          <a:p>
            <a:pPr marL="171450" indent="-171450">
              <a:buFont typeface="Arial" panose="020B0604020202020204" pitchFamily="34" charset="0"/>
              <a:buChar char="•"/>
            </a:pPr>
            <a:r>
              <a:rPr lang="en-GB" sz="1200" dirty="0">
                <a:solidFill>
                  <a:srgbClr val="002060"/>
                </a:solidFill>
              </a:rPr>
              <a:t>Read through Student Bulletin each week</a:t>
            </a:r>
          </a:p>
          <a:p>
            <a:pPr marL="171450" lvl="0" indent="-171450">
              <a:buFont typeface="Arial" panose="020B0604020202020204" pitchFamily="34" charset="0"/>
              <a:buChar char="•"/>
            </a:pPr>
            <a:r>
              <a:rPr lang="en-GB" sz="1200" dirty="0">
                <a:solidFill>
                  <a:srgbClr val="002060"/>
                </a:solidFill>
              </a:rPr>
              <a:t>Distribute letters</a:t>
            </a:r>
          </a:p>
          <a:p>
            <a:pPr marL="171450" lvl="0" indent="-171450">
              <a:buFont typeface="Arial" panose="020B0604020202020204" pitchFamily="34" charset="0"/>
              <a:buChar char="•"/>
            </a:pPr>
            <a:r>
              <a:rPr lang="en-GB" sz="1200" dirty="0">
                <a:solidFill>
                  <a:srgbClr val="002060"/>
                </a:solidFill>
              </a:rPr>
              <a:t>Collect reply slips</a:t>
            </a:r>
          </a:p>
          <a:p>
            <a:pPr marL="171450" lvl="0" indent="-171450">
              <a:buFont typeface="Arial" panose="020B0604020202020204" pitchFamily="34" charset="0"/>
              <a:buChar char="•"/>
            </a:pPr>
            <a:r>
              <a:rPr lang="en-GB" sz="1200" dirty="0">
                <a:solidFill>
                  <a:srgbClr val="002060"/>
                </a:solidFill>
              </a:rPr>
              <a:t>Collect non-uniform money</a:t>
            </a:r>
          </a:p>
        </p:txBody>
      </p:sp>
      <p:sp>
        <p:nvSpPr>
          <p:cNvPr id="16" name="Rectangle: Rounded Corners 15">
            <a:extLst>
              <a:ext uri="{FF2B5EF4-FFF2-40B4-BE49-F238E27FC236}">
                <a16:creationId xmlns:a16="http://schemas.microsoft.com/office/drawing/2014/main" id="{1E9FB6E1-2370-4B12-A45A-F6284FCB38FB}"/>
              </a:ext>
            </a:extLst>
          </p:cNvPr>
          <p:cNvSpPr/>
          <p:nvPr/>
        </p:nvSpPr>
        <p:spPr>
          <a:xfrm>
            <a:off x="2855845" y="3986608"/>
            <a:ext cx="3637721" cy="26644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SMART Digital Leaders Y7-10</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Student application process</a:t>
            </a:r>
          </a:p>
          <a:p>
            <a:pPr marL="171450" lvl="0" indent="-171450">
              <a:buFont typeface="Arial" panose="020B0604020202020204" pitchFamily="34" charset="0"/>
              <a:buChar char="•"/>
            </a:pPr>
            <a:r>
              <a:rPr lang="en-GB" sz="1200" dirty="0">
                <a:solidFill>
                  <a:srgbClr val="002060"/>
                </a:solidFill>
              </a:rPr>
              <a:t>4 students per year to be appointed </a:t>
            </a:r>
          </a:p>
          <a:p>
            <a:pPr marL="171450" lvl="0" indent="-171450">
              <a:buFont typeface="Arial" panose="020B0604020202020204" pitchFamily="34" charset="0"/>
              <a:buChar char="•"/>
            </a:pPr>
            <a:r>
              <a:rPr lang="en-GB" sz="1200" dirty="0">
                <a:solidFill>
                  <a:srgbClr val="002060"/>
                </a:solidFill>
              </a:rPr>
              <a:t>Weekly training sessions using SMART learning suite </a:t>
            </a:r>
          </a:p>
          <a:p>
            <a:pPr marL="171450" lvl="0" indent="-171450">
              <a:buFont typeface="Arial" panose="020B0604020202020204" pitchFamily="34" charset="0"/>
              <a:buChar char="•"/>
            </a:pPr>
            <a:r>
              <a:rPr lang="en-GB" sz="1200" dirty="0">
                <a:solidFill>
                  <a:srgbClr val="002060"/>
                </a:solidFill>
              </a:rPr>
              <a:t>Training modules to be completed by pupils and accredited by SMART</a:t>
            </a:r>
          </a:p>
          <a:p>
            <a:pPr marL="171450" lvl="0" indent="-171450">
              <a:buFont typeface="Arial" panose="020B0604020202020204" pitchFamily="34" charset="0"/>
              <a:buChar char="•"/>
            </a:pPr>
            <a:r>
              <a:rPr lang="en-GB" sz="1200" dirty="0">
                <a:solidFill>
                  <a:srgbClr val="002060"/>
                </a:solidFill>
              </a:rPr>
              <a:t>Delivery of SMART CPD to all PGHS staff and other schools</a:t>
            </a:r>
          </a:p>
          <a:p>
            <a:pPr marL="171450" lvl="0" indent="-171450">
              <a:buFont typeface="Arial" panose="020B0604020202020204" pitchFamily="34" charset="0"/>
              <a:buChar char="•"/>
            </a:pPr>
            <a:r>
              <a:rPr lang="en-GB" sz="1200" dirty="0">
                <a:solidFill>
                  <a:srgbClr val="002060"/>
                </a:solidFill>
              </a:rPr>
              <a:t>Content creation </a:t>
            </a:r>
          </a:p>
          <a:p>
            <a:pPr marL="171450" lvl="0" indent="-171450">
              <a:buFont typeface="Arial" panose="020B0604020202020204" pitchFamily="34" charset="0"/>
              <a:buChar char="•"/>
            </a:pPr>
            <a:r>
              <a:rPr lang="en-GB" sz="1200" dirty="0">
                <a:solidFill>
                  <a:srgbClr val="002060"/>
                </a:solidFill>
              </a:rPr>
              <a:t>Overview of SMART benefits to all stakeholders</a:t>
            </a:r>
          </a:p>
          <a:p>
            <a:pPr marL="171450" lvl="0" indent="-171450">
              <a:buFont typeface="Arial" panose="020B0604020202020204" pitchFamily="34" charset="0"/>
              <a:buChar char="•"/>
            </a:pPr>
            <a:r>
              <a:rPr lang="en-GB" sz="1200" dirty="0">
                <a:solidFill>
                  <a:srgbClr val="002060"/>
                </a:solidFill>
              </a:rPr>
              <a:t>Attendance at SMART events</a:t>
            </a:r>
          </a:p>
          <a:p>
            <a:pPr lvl="0"/>
            <a:endParaRPr lang="en-GB" sz="1200" dirty="0"/>
          </a:p>
        </p:txBody>
      </p:sp>
      <p:sp>
        <p:nvSpPr>
          <p:cNvPr id="19" name="Rectangle: Rounded Corners 18">
            <a:extLst>
              <a:ext uri="{FF2B5EF4-FFF2-40B4-BE49-F238E27FC236}">
                <a16:creationId xmlns:a16="http://schemas.microsoft.com/office/drawing/2014/main" id="{4843874C-D765-4261-9B36-07B9AE6F7442}"/>
              </a:ext>
            </a:extLst>
          </p:cNvPr>
          <p:cNvSpPr/>
          <p:nvPr/>
        </p:nvSpPr>
        <p:spPr>
          <a:xfrm>
            <a:off x="9674090" y="3986608"/>
            <a:ext cx="2368391" cy="26644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Year 10 Breakfast Club Mentors</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Students selected by KS3 Intervention Manager</a:t>
            </a:r>
          </a:p>
          <a:p>
            <a:pPr marL="171450" lvl="0" indent="-171450">
              <a:buFont typeface="Arial" panose="020B0604020202020204" pitchFamily="34" charset="0"/>
              <a:buChar char="•"/>
            </a:pPr>
            <a:r>
              <a:rPr lang="en-GB" sz="1200" dirty="0">
                <a:solidFill>
                  <a:srgbClr val="002060"/>
                </a:solidFill>
              </a:rPr>
              <a:t>Weekly support for year 7 and 8 Breakfast Club pupils on identified area of weaknesses in Numeracy and Literacy.</a:t>
            </a:r>
          </a:p>
          <a:p>
            <a:pPr marL="171450" lvl="0" indent="-171450">
              <a:buFont typeface="Arial" panose="020B0604020202020204" pitchFamily="34" charset="0"/>
              <a:buChar char="•"/>
            </a:pPr>
            <a:r>
              <a:rPr lang="en-GB" sz="1200" dirty="0">
                <a:solidFill>
                  <a:srgbClr val="002060"/>
                </a:solidFill>
              </a:rPr>
              <a:t>Weekly support to develop confidence in social situations.</a:t>
            </a:r>
          </a:p>
          <a:p>
            <a:r>
              <a:rPr lang="en-GB" sz="1200" dirty="0">
                <a:solidFill>
                  <a:srgbClr val="002060"/>
                </a:solidFill>
              </a:rPr>
              <a:t>   </a:t>
            </a:r>
          </a:p>
        </p:txBody>
      </p:sp>
      <p:sp>
        <p:nvSpPr>
          <p:cNvPr id="20" name="Rectangle: Rounded Corners 19">
            <a:extLst>
              <a:ext uri="{FF2B5EF4-FFF2-40B4-BE49-F238E27FC236}">
                <a16:creationId xmlns:a16="http://schemas.microsoft.com/office/drawing/2014/main" id="{9D1B206A-2D8F-4541-A954-5F5DEADFE555}"/>
              </a:ext>
            </a:extLst>
          </p:cNvPr>
          <p:cNvSpPr/>
          <p:nvPr/>
        </p:nvSpPr>
        <p:spPr>
          <a:xfrm>
            <a:off x="6636460" y="3986608"/>
            <a:ext cx="2898482" cy="266446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Year 9 Peer Counsellors</a:t>
            </a:r>
            <a:endParaRPr lang="en-GB" sz="1400" dirty="0">
              <a:solidFill>
                <a:srgbClr val="002060"/>
              </a:solidFill>
            </a:endParaRPr>
          </a:p>
          <a:p>
            <a:pPr marL="171450" lvl="0" indent="-171450">
              <a:buFont typeface="Arial" panose="020B0604020202020204" pitchFamily="34" charset="0"/>
              <a:buChar char="•"/>
            </a:pPr>
            <a:r>
              <a:rPr lang="en-GB" sz="1200" dirty="0">
                <a:solidFill>
                  <a:srgbClr val="002060"/>
                </a:solidFill>
              </a:rPr>
              <a:t>Year 8 students apply for the positions in the Spring term. </a:t>
            </a:r>
          </a:p>
          <a:p>
            <a:pPr marL="171450" lvl="0" indent="-171450">
              <a:buFont typeface="Arial" panose="020B0604020202020204" pitchFamily="34" charset="0"/>
              <a:buChar char="•"/>
            </a:pPr>
            <a:r>
              <a:rPr lang="en-GB" sz="1200" dirty="0">
                <a:solidFill>
                  <a:srgbClr val="002060"/>
                </a:solidFill>
              </a:rPr>
              <a:t>Students selected by previous Peer Councillors through an interview process. </a:t>
            </a:r>
          </a:p>
          <a:p>
            <a:pPr marL="171450" lvl="0" indent="-171450">
              <a:buFont typeface="Arial" panose="020B0604020202020204" pitchFamily="34" charset="0"/>
              <a:buChar char="•"/>
            </a:pPr>
            <a:r>
              <a:rPr lang="en-GB" sz="1200" dirty="0">
                <a:solidFill>
                  <a:srgbClr val="002060"/>
                </a:solidFill>
              </a:rPr>
              <a:t>Counsellors spend the day with forms on Sampling Day &amp; attend the designated Y7 evenings. </a:t>
            </a:r>
          </a:p>
          <a:p>
            <a:pPr marL="171450" lvl="0" indent="-171450">
              <a:buFont typeface="Arial" panose="020B0604020202020204" pitchFamily="34" charset="0"/>
              <a:buChar char="•"/>
            </a:pPr>
            <a:r>
              <a:rPr lang="en-GB" sz="1200" dirty="0">
                <a:solidFill>
                  <a:srgbClr val="002060"/>
                </a:solidFill>
              </a:rPr>
              <a:t>Peer Counsellors spend one registration period each week with their form supporting the tutor in designated tasks. </a:t>
            </a:r>
          </a:p>
        </p:txBody>
      </p:sp>
    </p:spTree>
    <p:custDataLst>
      <p:tags r:id="rId1"/>
    </p:custDataLst>
    <p:extLst>
      <p:ext uri="{BB962C8B-B14F-4D97-AF65-F5344CB8AC3E}">
        <p14:creationId xmlns:p14="http://schemas.microsoft.com/office/powerpoint/2010/main" val="297636252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30127" y="206925"/>
            <a:ext cx="7438206" cy="1089529"/>
          </a:xfrm>
          <a:prstGeom prst="rect">
            <a:avLst/>
          </a:prstGeom>
          <a:noFill/>
          <a:ln w="9525">
            <a:noFill/>
            <a:miter lim="800000"/>
            <a:headEnd/>
            <a:tailEnd/>
          </a:ln>
        </p:spPr>
        <p:txBody>
          <a:bodyPr wrap="square">
            <a:spAutoFit/>
          </a:bodyPr>
          <a:lstStyle/>
          <a:p>
            <a:r>
              <a:rPr lang="en-GB" sz="3600" b="1" u="sng" dirty="0"/>
              <a:t>School Council Action Groups</a:t>
            </a:r>
            <a:br>
              <a:rPr lang="en-GB" sz="3600" b="1" u="sng" dirty="0"/>
            </a:br>
            <a:r>
              <a:rPr lang="en-GB" sz="3600" b="1" u="sng" dirty="0"/>
              <a:t>2022- 2023</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le 10">
            <a:extLst>
              <a:ext uri="{FF2B5EF4-FFF2-40B4-BE49-F238E27FC236}">
                <a16:creationId xmlns:a16="http://schemas.microsoft.com/office/drawing/2014/main" id="{91638A73-C548-4155-B0BB-51C2C5FD9CAE}"/>
              </a:ext>
            </a:extLst>
          </p:cNvPr>
          <p:cNvSpPr/>
          <p:nvPr/>
        </p:nvSpPr>
        <p:spPr>
          <a:xfrm>
            <a:off x="4391892" y="1353572"/>
            <a:ext cx="305752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8 Teaching and Learning</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Grace &amp; CWO</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Revisit the Learning Charter in school. </a:t>
            </a:r>
            <a:endParaRPr lang="en-GB" sz="11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Provide feedback on learning styles from a pupil point of view.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25" name="Rounded Rectangle 10">
            <a:extLst>
              <a:ext uri="{FF2B5EF4-FFF2-40B4-BE49-F238E27FC236}">
                <a16:creationId xmlns:a16="http://schemas.microsoft.com/office/drawing/2014/main" id="{B77E63E0-2995-4F2C-819E-E32238CA5E33}"/>
              </a:ext>
            </a:extLst>
          </p:cNvPr>
          <p:cNvSpPr/>
          <p:nvPr/>
        </p:nvSpPr>
        <p:spPr>
          <a:xfrm>
            <a:off x="8298661" y="1353572"/>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9 Environment</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Maryam &amp; BWA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Champion local and national environmental issues. </a:t>
            </a:r>
            <a:endParaRPr lang="en-GB" sz="11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Improve the school environment.</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26" name="Rounded Rectangle 10">
            <a:extLst>
              <a:ext uri="{FF2B5EF4-FFF2-40B4-BE49-F238E27FC236}">
                <a16:creationId xmlns:a16="http://schemas.microsoft.com/office/drawing/2014/main" id="{BB313B19-34AE-4163-80CE-7980D3A5BCDB}"/>
              </a:ext>
            </a:extLst>
          </p:cNvPr>
          <p:cNvSpPr/>
          <p:nvPr/>
        </p:nvSpPr>
        <p:spPr>
          <a:xfrm>
            <a:off x="2460753" y="3184890"/>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10 Respect Council</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rgbClr val="002060"/>
                </a:solidFill>
                <a:effectLst/>
                <a:ea typeface="Calibri" panose="020F0502020204030204" pitchFamily="34" charset="0"/>
                <a:cs typeface="Times New Roman" panose="02020603050405020304" pitchFamily="18" charset="0"/>
              </a:rPr>
              <a:t> </a:t>
            </a:r>
            <a:r>
              <a:rPr lang="en-GB" sz="1400" b="1" dirty="0" err="1">
                <a:solidFill>
                  <a:srgbClr val="C00000"/>
                </a:solidFill>
                <a:effectLst/>
                <a:ea typeface="Calibri" panose="020F0502020204030204" pitchFamily="34" charset="0"/>
                <a:cs typeface="Times New Roman" panose="02020603050405020304" pitchFamily="18" charset="0"/>
              </a:rPr>
              <a:t>Maarya</a:t>
            </a:r>
            <a:r>
              <a:rPr lang="en-GB" sz="1400" b="1" dirty="0">
                <a:solidFill>
                  <a:srgbClr val="C00000"/>
                </a:solidFill>
                <a:effectLst/>
                <a:ea typeface="Calibri" panose="020F0502020204030204" pitchFamily="34" charset="0"/>
                <a:cs typeface="Times New Roman" panose="02020603050405020304" pitchFamily="18" charset="0"/>
              </a:rPr>
              <a:t> &amp; SHA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equality and diversity across the school.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2060"/>
                </a:solidFill>
                <a:effectLst/>
                <a:ea typeface="Calibri" panose="020F0502020204030204" pitchFamily="34" charset="0"/>
                <a:cs typeface="Times New Roman" panose="02020603050405020304" pitchFamily="18" charset="0"/>
              </a:rPr>
              <a:t>   </a:t>
            </a:r>
            <a:endParaRPr lang="en-GB" sz="1100" dirty="0">
              <a:solidFill>
                <a:srgbClr val="002060"/>
              </a:solidFill>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27" name="Rounded Rectangle 10">
            <a:extLst>
              <a:ext uri="{FF2B5EF4-FFF2-40B4-BE49-F238E27FC236}">
                <a16:creationId xmlns:a16="http://schemas.microsoft.com/office/drawing/2014/main" id="{494C791E-CF9E-4168-A635-2CFADB86C6B0}"/>
              </a:ext>
            </a:extLst>
          </p:cNvPr>
          <p:cNvSpPr/>
          <p:nvPr/>
        </p:nvSpPr>
        <p:spPr>
          <a:xfrm>
            <a:off x="6305550" y="3167082"/>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11 Revision for All</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Tilly &amp; ESW</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a wide variety of revision strategies amongst pupils of all ages.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28" name="Rounded Rectangle 10">
            <a:extLst>
              <a:ext uri="{FF2B5EF4-FFF2-40B4-BE49-F238E27FC236}">
                <a16:creationId xmlns:a16="http://schemas.microsoft.com/office/drawing/2014/main" id="{EC690EEB-DB49-43C8-8A62-D81DB7988886}"/>
              </a:ext>
            </a:extLst>
          </p:cNvPr>
          <p:cNvSpPr/>
          <p:nvPr/>
        </p:nvSpPr>
        <p:spPr>
          <a:xfrm>
            <a:off x="4449042" y="5037710"/>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Happy Minds Council</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Isla &amp; JRA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Pupils work towards promoting positive attitudes towards mental health.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29" name="Rounded Rectangle 10">
            <a:extLst>
              <a:ext uri="{FF2B5EF4-FFF2-40B4-BE49-F238E27FC236}">
                <a16:creationId xmlns:a16="http://schemas.microsoft.com/office/drawing/2014/main" id="{407DC971-00DD-4AD6-A24A-A82296271FFB}"/>
              </a:ext>
            </a:extLst>
          </p:cNvPr>
          <p:cNvSpPr/>
          <p:nvPr/>
        </p:nvSpPr>
        <p:spPr>
          <a:xfrm>
            <a:off x="514861" y="5002729"/>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Participation</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Lola &amp; RHO</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a wide variety of extra-curricular activities and opportunities available to all pupils.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30" name="Rounded Rectangle 10">
            <a:extLst>
              <a:ext uri="{FF2B5EF4-FFF2-40B4-BE49-F238E27FC236}">
                <a16:creationId xmlns:a16="http://schemas.microsoft.com/office/drawing/2014/main" id="{ED716FD0-48D2-4128-B9BA-D85100A9D450}"/>
              </a:ext>
            </a:extLst>
          </p:cNvPr>
          <p:cNvSpPr/>
          <p:nvPr/>
        </p:nvSpPr>
        <p:spPr>
          <a:xfrm>
            <a:off x="8298661" y="4984669"/>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Creative Minds</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Becca &amp; ACA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the use of the Arts across the curriculum.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31" name="Rounded Rectangle 10">
            <a:extLst>
              <a:ext uri="{FF2B5EF4-FFF2-40B4-BE49-F238E27FC236}">
                <a16:creationId xmlns:a16="http://schemas.microsoft.com/office/drawing/2014/main" id="{8A3C4FD9-4B45-45B5-A121-B4F8165A170A}"/>
              </a:ext>
            </a:extLst>
          </p:cNvPr>
          <p:cNvSpPr/>
          <p:nvPr/>
        </p:nvSpPr>
        <p:spPr>
          <a:xfrm>
            <a:off x="514862" y="1353572"/>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7 Charities</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 Olivia &amp; SHE</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Coordinate and organise promoting fundraising events in school.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413775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Year 7</a:t>
            </a:r>
            <a:endParaRPr lang="en-GB" sz="3600" dirty="0"/>
          </a:p>
        </p:txBody>
      </p:sp>
      <p:pic>
        <p:nvPicPr>
          <p:cNvPr id="17" name="Picture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622851" y="2120348"/>
            <a:ext cx="6639340" cy="3354765"/>
          </a:xfrm>
          <a:prstGeom prst="rect">
            <a:avLst/>
          </a:prstGeom>
          <a:noFill/>
        </p:spPr>
        <p:txBody>
          <a:bodyPr wrap="square" rtlCol="0">
            <a:spAutoFit/>
          </a:bodyPr>
          <a:lstStyle/>
          <a:p>
            <a:r>
              <a:rPr lang="en-GB" sz="2800" dirty="0"/>
              <a:t>Each September and February you will vote for: </a:t>
            </a:r>
          </a:p>
          <a:p>
            <a:endParaRPr lang="en-GB" sz="1600" dirty="0"/>
          </a:p>
          <a:p>
            <a:pPr marL="914400" lvl="1" indent="-457200">
              <a:buFont typeface="Arial" panose="020B0604020202020204" pitchFamily="34" charset="0"/>
              <a:buChar char="•"/>
            </a:pPr>
            <a:r>
              <a:rPr lang="en-GB" sz="2800" dirty="0"/>
              <a:t>1 School Council Representative</a:t>
            </a:r>
          </a:p>
          <a:p>
            <a:pPr marL="914400" lvl="1" indent="-457200">
              <a:buFont typeface="Arial" panose="020B0604020202020204" pitchFamily="34" charset="0"/>
              <a:buChar char="•"/>
            </a:pPr>
            <a:r>
              <a:rPr lang="en-GB" sz="2800" dirty="0"/>
              <a:t>1 Form Captain</a:t>
            </a:r>
          </a:p>
          <a:p>
            <a:pPr marL="914400" lvl="1" indent="-457200">
              <a:buFont typeface="Arial" panose="020B0604020202020204" pitchFamily="34" charset="0"/>
              <a:buChar char="•"/>
            </a:pPr>
            <a:r>
              <a:rPr lang="en-GB" sz="2800" dirty="0"/>
              <a:t>1 Vice Form Captain</a:t>
            </a:r>
          </a:p>
          <a:p>
            <a:pPr marL="914400" lvl="1" indent="-457200">
              <a:buFont typeface="Arial" panose="020B0604020202020204" pitchFamily="34" charset="0"/>
              <a:buChar char="•"/>
            </a:pPr>
            <a:r>
              <a:rPr lang="en-GB" sz="2800" dirty="0"/>
              <a:t>1 Sports Captain</a:t>
            </a:r>
          </a:p>
          <a:p>
            <a:pPr marL="914400" lvl="1" indent="-457200">
              <a:buFont typeface="Arial" panose="020B0604020202020204" pitchFamily="34" charset="0"/>
              <a:buChar char="•"/>
            </a:pPr>
            <a:r>
              <a:rPr lang="en-GB" sz="2800" dirty="0"/>
              <a:t>1 Vice Sport Captain</a:t>
            </a:r>
          </a:p>
        </p:txBody>
      </p:sp>
      <p:sp>
        <p:nvSpPr>
          <p:cNvPr id="3" name="TextBox 2">
            <a:extLst>
              <a:ext uri="{FF2B5EF4-FFF2-40B4-BE49-F238E27FC236}">
                <a16:creationId xmlns:a16="http://schemas.microsoft.com/office/drawing/2014/main" id="{3EC6C492-A94F-485D-BD16-98649F255E55}"/>
              </a:ext>
            </a:extLst>
          </p:cNvPr>
          <p:cNvSpPr txBox="1"/>
          <p:nvPr/>
        </p:nvSpPr>
        <p:spPr>
          <a:xfrm>
            <a:off x="7858539" y="1908313"/>
            <a:ext cx="3935896" cy="1815882"/>
          </a:xfrm>
          <a:prstGeom prst="rect">
            <a:avLst/>
          </a:prstGeom>
          <a:noFill/>
        </p:spPr>
        <p:txBody>
          <a:bodyPr wrap="square" rtlCol="0">
            <a:spAutoFit/>
          </a:bodyPr>
          <a:lstStyle/>
          <a:p>
            <a:pPr algn="ctr"/>
            <a:r>
              <a:rPr lang="en-GB" sz="2800" dirty="0"/>
              <a:t>Year 7 School Council Representatives will work together this year with Olivia and Mr Herbert on:</a:t>
            </a:r>
          </a:p>
        </p:txBody>
      </p:sp>
      <p:sp>
        <p:nvSpPr>
          <p:cNvPr id="4" name="TextBox 3">
            <a:extLst>
              <a:ext uri="{FF2B5EF4-FFF2-40B4-BE49-F238E27FC236}">
                <a16:creationId xmlns:a16="http://schemas.microsoft.com/office/drawing/2014/main" id="{CEBD5044-963F-433D-9190-3B9C73432059}"/>
              </a:ext>
            </a:extLst>
          </p:cNvPr>
          <p:cNvSpPr txBox="1"/>
          <p:nvPr/>
        </p:nvSpPr>
        <p:spPr>
          <a:xfrm>
            <a:off x="622851" y="5499652"/>
            <a:ext cx="6334540" cy="646331"/>
          </a:xfrm>
          <a:prstGeom prst="rect">
            <a:avLst/>
          </a:prstGeom>
          <a:solidFill>
            <a:schemeClr val="accent3">
              <a:lumMod val="40000"/>
              <a:lumOff val="60000"/>
            </a:schemeClr>
          </a:solidFill>
        </p:spPr>
        <p:txBody>
          <a:bodyPr wrap="square" rtlCol="0">
            <a:spAutoFit/>
          </a:bodyPr>
          <a:lstStyle/>
          <a:p>
            <a:r>
              <a:rPr lang="en-GB" dirty="0"/>
              <a:t>Elected members need to completed on this form:  </a:t>
            </a:r>
            <a:r>
              <a:rPr lang="en-GB" dirty="0">
                <a:hlinkClick r:id="rId6"/>
              </a:rPr>
              <a:t>https://forms.office.com/r/0TWqVmKvaN</a:t>
            </a:r>
            <a:endParaRPr lang="en-GB" dirty="0"/>
          </a:p>
        </p:txBody>
      </p:sp>
      <p:sp>
        <p:nvSpPr>
          <p:cNvPr id="10" name="Rounded Rectangle 10">
            <a:extLst>
              <a:ext uri="{FF2B5EF4-FFF2-40B4-BE49-F238E27FC236}">
                <a16:creationId xmlns:a16="http://schemas.microsoft.com/office/drawing/2014/main" id="{F4107216-F62A-40D5-AF47-6FD749C9ABEC}"/>
              </a:ext>
            </a:extLst>
          </p:cNvPr>
          <p:cNvSpPr/>
          <p:nvPr/>
        </p:nvSpPr>
        <p:spPr>
          <a:xfrm>
            <a:off x="8326299" y="4089267"/>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7 Charities</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rgbClr val="002060"/>
                </a:solidFill>
                <a:effectLst/>
                <a:ea typeface="Calibri" panose="020F0502020204030204" pitchFamily="34" charset="0"/>
                <a:cs typeface="Times New Roman" panose="02020603050405020304" pitchFamily="18" charset="0"/>
              </a:rPr>
              <a:t> </a:t>
            </a:r>
            <a:r>
              <a:rPr lang="en-GB" sz="1400" b="1" dirty="0">
                <a:solidFill>
                  <a:srgbClr val="C00000"/>
                </a:solidFill>
                <a:effectLst/>
                <a:ea typeface="Calibri" panose="020F0502020204030204" pitchFamily="34" charset="0"/>
                <a:cs typeface="Times New Roman" panose="02020603050405020304" pitchFamily="18" charset="0"/>
              </a:rPr>
              <a:t>Olivia &amp; SHE</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Coordinate and organise promoting fundraising events in school.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2"/>
    </p:custDataLst>
    <p:extLst>
      <p:ext uri="{BB962C8B-B14F-4D97-AF65-F5344CB8AC3E}">
        <p14:creationId xmlns:p14="http://schemas.microsoft.com/office/powerpoint/2010/main" val="2040556893"/>
      </p:ext>
    </p:extLst>
  </p:cSld>
  <p:clrMapOvr>
    <a:overrideClrMapping bg1="lt1" tx1="dk1" bg2="lt2" tx2="dk2" accent1="accent1" accent2="accent2" accent3="accent3" accent4="accent4" accent5="accent5" accent6="accent6" hlink="hlink" folHlink="folHlink"/>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Year 8</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622851" y="2120348"/>
            <a:ext cx="6639340" cy="3108543"/>
          </a:xfrm>
          <a:prstGeom prst="rect">
            <a:avLst/>
          </a:prstGeom>
          <a:noFill/>
        </p:spPr>
        <p:txBody>
          <a:bodyPr wrap="square" rtlCol="0">
            <a:spAutoFit/>
          </a:bodyPr>
          <a:lstStyle/>
          <a:p>
            <a:r>
              <a:rPr lang="en-GB" sz="2800" dirty="0"/>
              <a:t>Each September and February you will vote for:</a:t>
            </a:r>
            <a:endParaRPr lang="en-GB" sz="1600" dirty="0"/>
          </a:p>
          <a:p>
            <a:pPr marL="914400" lvl="1" indent="-457200">
              <a:buFont typeface="Arial" panose="020B0604020202020204" pitchFamily="34" charset="0"/>
              <a:buChar char="•"/>
            </a:pPr>
            <a:r>
              <a:rPr lang="en-GB" sz="2800" dirty="0"/>
              <a:t>1 School Council Representative</a:t>
            </a:r>
          </a:p>
          <a:p>
            <a:pPr marL="914400" lvl="1" indent="-457200">
              <a:buFont typeface="Arial" panose="020B0604020202020204" pitchFamily="34" charset="0"/>
              <a:buChar char="•"/>
            </a:pPr>
            <a:r>
              <a:rPr lang="en-GB" sz="2800" dirty="0"/>
              <a:t>1 Form Captain</a:t>
            </a:r>
          </a:p>
          <a:p>
            <a:pPr marL="914400" lvl="1" indent="-457200">
              <a:buFont typeface="Arial" panose="020B0604020202020204" pitchFamily="34" charset="0"/>
              <a:buChar char="•"/>
            </a:pPr>
            <a:r>
              <a:rPr lang="en-GB" sz="2800" dirty="0"/>
              <a:t>1 Vice Form Captain</a:t>
            </a:r>
          </a:p>
          <a:p>
            <a:pPr marL="914400" lvl="1" indent="-457200">
              <a:buFont typeface="Arial" panose="020B0604020202020204" pitchFamily="34" charset="0"/>
              <a:buChar char="•"/>
            </a:pPr>
            <a:r>
              <a:rPr lang="en-GB" sz="2800" dirty="0"/>
              <a:t>1 Sports Captain</a:t>
            </a:r>
          </a:p>
          <a:p>
            <a:pPr marL="914400" lvl="1" indent="-457200">
              <a:buFont typeface="Arial" panose="020B0604020202020204" pitchFamily="34" charset="0"/>
              <a:buChar char="•"/>
            </a:pPr>
            <a:r>
              <a:rPr lang="en-GB" sz="2800" dirty="0"/>
              <a:t>1 Vice Sport Captain</a:t>
            </a:r>
          </a:p>
        </p:txBody>
      </p:sp>
      <p:sp>
        <p:nvSpPr>
          <p:cNvPr id="3" name="TextBox 2">
            <a:extLst>
              <a:ext uri="{FF2B5EF4-FFF2-40B4-BE49-F238E27FC236}">
                <a16:creationId xmlns:a16="http://schemas.microsoft.com/office/drawing/2014/main" id="{3EC6C492-A94F-485D-BD16-98649F255E55}"/>
              </a:ext>
            </a:extLst>
          </p:cNvPr>
          <p:cNvSpPr txBox="1"/>
          <p:nvPr/>
        </p:nvSpPr>
        <p:spPr>
          <a:xfrm>
            <a:off x="7739270" y="1908313"/>
            <a:ext cx="4055165" cy="2246769"/>
          </a:xfrm>
          <a:prstGeom prst="rect">
            <a:avLst/>
          </a:prstGeom>
          <a:noFill/>
        </p:spPr>
        <p:txBody>
          <a:bodyPr wrap="square" rtlCol="0">
            <a:spAutoFit/>
          </a:bodyPr>
          <a:lstStyle/>
          <a:p>
            <a:pPr algn="ctr"/>
            <a:r>
              <a:rPr lang="en-GB" sz="2800" dirty="0"/>
              <a:t>Year 8 School Council Representatives will work together this year with Grace and Mrs Woodhouse on:</a:t>
            </a:r>
          </a:p>
        </p:txBody>
      </p:sp>
      <p:sp>
        <p:nvSpPr>
          <p:cNvPr id="9" name="TextBox 8">
            <a:extLst>
              <a:ext uri="{FF2B5EF4-FFF2-40B4-BE49-F238E27FC236}">
                <a16:creationId xmlns:a16="http://schemas.microsoft.com/office/drawing/2014/main" id="{90EE0ED2-8ECA-4F46-A760-1F72BAEB9856}"/>
              </a:ext>
            </a:extLst>
          </p:cNvPr>
          <p:cNvSpPr txBox="1"/>
          <p:nvPr/>
        </p:nvSpPr>
        <p:spPr>
          <a:xfrm>
            <a:off x="622851" y="5499652"/>
            <a:ext cx="6334540" cy="646331"/>
          </a:xfrm>
          <a:prstGeom prst="rect">
            <a:avLst/>
          </a:prstGeom>
          <a:solidFill>
            <a:schemeClr val="accent3">
              <a:lumMod val="40000"/>
              <a:lumOff val="60000"/>
            </a:schemeClr>
          </a:solidFill>
        </p:spPr>
        <p:txBody>
          <a:bodyPr wrap="square" rtlCol="0">
            <a:spAutoFit/>
          </a:bodyPr>
          <a:lstStyle/>
          <a:p>
            <a:r>
              <a:rPr lang="en-GB" dirty="0"/>
              <a:t>Elected members need to be completed on the following form: </a:t>
            </a:r>
            <a:r>
              <a:rPr lang="en-GB" dirty="0">
                <a:hlinkClick r:id="rId5"/>
              </a:rPr>
              <a:t>https://forms.office.com/r/nnMPRp09Sv</a:t>
            </a:r>
            <a:endParaRPr lang="en-GB" dirty="0"/>
          </a:p>
        </p:txBody>
      </p:sp>
      <p:sp>
        <p:nvSpPr>
          <p:cNvPr id="11" name="Rounded Rectangle 10">
            <a:extLst>
              <a:ext uri="{FF2B5EF4-FFF2-40B4-BE49-F238E27FC236}">
                <a16:creationId xmlns:a16="http://schemas.microsoft.com/office/drawing/2014/main" id="{09E5FB4A-1ED9-4FB6-8321-4CFF5C0F9640}"/>
              </a:ext>
            </a:extLst>
          </p:cNvPr>
          <p:cNvSpPr/>
          <p:nvPr/>
        </p:nvSpPr>
        <p:spPr>
          <a:xfrm>
            <a:off x="8367544" y="4412433"/>
            <a:ext cx="305752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8 Teaching and Learning</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Grace &amp; CWO</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Revisit the Learning Charter in school. </a:t>
            </a:r>
            <a:endParaRPr lang="en-GB" sz="11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Provide feedback on learning styles from a pupil point of view.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722516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Year 9</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622851" y="2120348"/>
            <a:ext cx="6639340" cy="3354765"/>
          </a:xfrm>
          <a:prstGeom prst="rect">
            <a:avLst/>
          </a:prstGeom>
          <a:noFill/>
        </p:spPr>
        <p:txBody>
          <a:bodyPr wrap="square" rtlCol="0">
            <a:spAutoFit/>
          </a:bodyPr>
          <a:lstStyle/>
          <a:p>
            <a:r>
              <a:rPr lang="en-GB" sz="2800" dirty="0"/>
              <a:t>Each September and February you will vote for:</a:t>
            </a:r>
            <a:endParaRPr lang="en-GB" sz="1600" dirty="0"/>
          </a:p>
          <a:p>
            <a:endParaRPr lang="en-GB" sz="1600" dirty="0"/>
          </a:p>
          <a:p>
            <a:pPr marL="914400" lvl="1" indent="-457200">
              <a:buFont typeface="Arial" panose="020B0604020202020204" pitchFamily="34" charset="0"/>
              <a:buChar char="•"/>
            </a:pPr>
            <a:r>
              <a:rPr lang="en-GB" sz="2800" dirty="0"/>
              <a:t>1 School Council Representative</a:t>
            </a:r>
          </a:p>
          <a:p>
            <a:pPr marL="914400" lvl="1" indent="-457200">
              <a:buFont typeface="Arial" panose="020B0604020202020204" pitchFamily="34" charset="0"/>
              <a:buChar char="•"/>
            </a:pPr>
            <a:r>
              <a:rPr lang="en-GB" sz="2800" dirty="0"/>
              <a:t>1 Form Captain</a:t>
            </a:r>
          </a:p>
          <a:p>
            <a:pPr marL="914400" lvl="1" indent="-457200">
              <a:buFont typeface="Arial" panose="020B0604020202020204" pitchFamily="34" charset="0"/>
              <a:buChar char="•"/>
            </a:pPr>
            <a:r>
              <a:rPr lang="en-GB" sz="2800" dirty="0"/>
              <a:t>1 Vice Form Captain</a:t>
            </a:r>
          </a:p>
          <a:p>
            <a:pPr marL="914400" lvl="1" indent="-457200">
              <a:buFont typeface="Arial" panose="020B0604020202020204" pitchFamily="34" charset="0"/>
              <a:buChar char="•"/>
            </a:pPr>
            <a:r>
              <a:rPr lang="en-GB" sz="2800" dirty="0"/>
              <a:t>1 Sports Captain</a:t>
            </a:r>
          </a:p>
          <a:p>
            <a:pPr marL="914400" lvl="1" indent="-457200">
              <a:buFont typeface="Arial" panose="020B0604020202020204" pitchFamily="34" charset="0"/>
              <a:buChar char="•"/>
            </a:pPr>
            <a:r>
              <a:rPr lang="en-GB" sz="2800" dirty="0"/>
              <a:t>1 Vice Sport Captain</a:t>
            </a:r>
          </a:p>
        </p:txBody>
      </p:sp>
      <p:sp>
        <p:nvSpPr>
          <p:cNvPr id="3" name="TextBox 2">
            <a:extLst>
              <a:ext uri="{FF2B5EF4-FFF2-40B4-BE49-F238E27FC236}">
                <a16:creationId xmlns:a16="http://schemas.microsoft.com/office/drawing/2014/main" id="{3EC6C492-A94F-485D-BD16-98649F255E55}"/>
              </a:ext>
            </a:extLst>
          </p:cNvPr>
          <p:cNvSpPr txBox="1"/>
          <p:nvPr/>
        </p:nvSpPr>
        <p:spPr>
          <a:xfrm>
            <a:off x="7739270" y="1908313"/>
            <a:ext cx="4055165" cy="1815882"/>
          </a:xfrm>
          <a:prstGeom prst="rect">
            <a:avLst/>
          </a:prstGeom>
          <a:noFill/>
        </p:spPr>
        <p:txBody>
          <a:bodyPr wrap="square" rtlCol="0">
            <a:spAutoFit/>
          </a:bodyPr>
          <a:lstStyle/>
          <a:p>
            <a:pPr algn="ctr"/>
            <a:r>
              <a:rPr lang="en-GB" sz="2800" dirty="0"/>
              <a:t>Year 9 School Council Representatives will work together this year with Maryam and Mr Ward on:</a:t>
            </a:r>
          </a:p>
        </p:txBody>
      </p:sp>
      <p:sp>
        <p:nvSpPr>
          <p:cNvPr id="10" name="TextBox 9">
            <a:extLst>
              <a:ext uri="{FF2B5EF4-FFF2-40B4-BE49-F238E27FC236}">
                <a16:creationId xmlns:a16="http://schemas.microsoft.com/office/drawing/2014/main" id="{0C0B9D95-451D-4270-B137-228C201536BB}"/>
              </a:ext>
            </a:extLst>
          </p:cNvPr>
          <p:cNvSpPr txBox="1"/>
          <p:nvPr/>
        </p:nvSpPr>
        <p:spPr>
          <a:xfrm>
            <a:off x="622851" y="5499652"/>
            <a:ext cx="6334540" cy="646331"/>
          </a:xfrm>
          <a:prstGeom prst="rect">
            <a:avLst/>
          </a:prstGeom>
          <a:solidFill>
            <a:schemeClr val="accent3">
              <a:lumMod val="40000"/>
              <a:lumOff val="60000"/>
            </a:schemeClr>
          </a:solidFill>
        </p:spPr>
        <p:txBody>
          <a:bodyPr wrap="square" rtlCol="0">
            <a:spAutoFit/>
          </a:bodyPr>
          <a:lstStyle/>
          <a:p>
            <a:r>
              <a:rPr lang="en-GB" dirty="0"/>
              <a:t>Elected members need to be completed on the following form: </a:t>
            </a:r>
            <a:r>
              <a:rPr lang="en-GB" dirty="0">
                <a:hlinkClick r:id="rId5"/>
              </a:rPr>
              <a:t>https://forms.office.com/r/yW8DUDS818</a:t>
            </a:r>
            <a:r>
              <a:rPr lang="en-GB" dirty="0"/>
              <a:t> </a:t>
            </a:r>
          </a:p>
        </p:txBody>
      </p:sp>
      <p:sp>
        <p:nvSpPr>
          <p:cNvPr id="9" name="Rounded Rectangle 10">
            <a:extLst>
              <a:ext uri="{FF2B5EF4-FFF2-40B4-BE49-F238E27FC236}">
                <a16:creationId xmlns:a16="http://schemas.microsoft.com/office/drawing/2014/main" id="{111FCDB4-C86A-4D90-9EC6-F5F9B025E0CD}"/>
              </a:ext>
            </a:extLst>
          </p:cNvPr>
          <p:cNvSpPr/>
          <p:nvPr/>
        </p:nvSpPr>
        <p:spPr>
          <a:xfrm>
            <a:off x="8266664" y="4089267"/>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9 Environment</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Maryam &amp; BWA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Champion local and national environmental issues. </a:t>
            </a:r>
            <a:endParaRPr lang="en-GB" sz="11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Improve the school environment.</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1338421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Year 10</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622851" y="2120348"/>
            <a:ext cx="6639340" cy="3354765"/>
          </a:xfrm>
          <a:prstGeom prst="rect">
            <a:avLst/>
          </a:prstGeom>
          <a:noFill/>
        </p:spPr>
        <p:txBody>
          <a:bodyPr wrap="square" rtlCol="0">
            <a:spAutoFit/>
          </a:bodyPr>
          <a:lstStyle/>
          <a:p>
            <a:r>
              <a:rPr lang="en-GB" sz="2800" dirty="0"/>
              <a:t>Each September and February you will vote for:</a:t>
            </a:r>
            <a:endParaRPr lang="en-GB" sz="1600" dirty="0"/>
          </a:p>
          <a:p>
            <a:endParaRPr lang="en-GB" sz="1600" dirty="0"/>
          </a:p>
          <a:p>
            <a:pPr marL="914400" lvl="1" indent="-457200">
              <a:buFont typeface="Arial" panose="020B0604020202020204" pitchFamily="34" charset="0"/>
              <a:buChar char="•"/>
            </a:pPr>
            <a:r>
              <a:rPr lang="en-GB" sz="2800" dirty="0"/>
              <a:t>1 School Council Representative</a:t>
            </a:r>
          </a:p>
          <a:p>
            <a:pPr marL="914400" lvl="1" indent="-457200">
              <a:buFont typeface="Arial" panose="020B0604020202020204" pitchFamily="34" charset="0"/>
              <a:buChar char="•"/>
            </a:pPr>
            <a:r>
              <a:rPr lang="en-GB" sz="2800" dirty="0"/>
              <a:t>1 Form Captain</a:t>
            </a:r>
          </a:p>
          <a:p>
            <a:pPr marL="914400" lvl="1" indent="-457200">
              <a:buFont typeface="Arial" panose="020B0604020202020204" pitchFamily="34" charset="0"/>
              <a:buChar char="•"/>
            </a:pPr>
            <a:r>
              <a:rPr lang="en-GB" sz="2800" dirty="0"/>
              <a:t>1 Vice Form Captain</a:t>
            </a:r>
          </a:p>
          <a:p>
            <a:pPr marL="914400" lvl="1" indent="-457200">
              <a:buFont typeface="Arial" panose="020B0604020202020204" pitchFamily="34" charset="0"/>
              <a:buChar char="•"/>
            </a:pPr>
            <a:r>
              <a:rPr lang="en-GB" sz="2800" dirty="0"/>
              <a:t>1 Sports Captain</a:t>
            </a:r>
          </a:p>
          <a:p>
            <a:pPr marL="914400" lvl="1" indent="-457200">
              <a:buFont typeface="Arial" panose="020B0604020202020204" pitchFamily="34" charset="0"/>
              <a:buChar char="•"/>
            </a:pPr>
            <a:r>
              <a:rPr lang="en-GB" sz="2800" dirty="0"/>
              <a:t>1 Vice Sport Captain</a:t>
            </a:r>
          </a:p>
        </p:txBody>
      </p:sp>
      <p:sp>
        <p:nvSpPr>
          <p:cNvPr id="3" name="TextBox 2">
            <a:extLst>
              <a:ext uri="{FF2B5EF4-FFF2-40B4-BE49-F238E27FC236}">
                <a16:creationId xmlns:a16="http://schemas.microsoft.com/office/drawing/2014/main" id="{3EC6C492-A94F-485D-BD16-98649F255E55}"/>
              </a:ext>
            </a:extLst>
          </p:cNvPr>
          <p:cNvSpPr txBox="1"/>
          <p:nvPr/>
        </p:nvSpPr>
        <p:spPr>
          <a:xfrm>
            <a:off x="7739270" y="1908313"/>
            <a:ext cx="4055165" cy="1815882"/>
          </a:xfrm>
          <a:prstGeom prst="rect">
            <a:avLst/>
          </a:prstGeom>
          <a:noFill/>
        </p:spPr>
        <p:txBody>
          <a:bodyPr wrap="square" rtlCol="0">
            <a:spAutoFit/>
          </a:bodyPr>
          <a:lstStyle/>
          <a:p>
            <a:pPr algn="ctr"/>
            <a:r>
              <a:rPr lang="en-GB" sz="2800" dirty="0"/>
              <a:t>Year 10 School Council Representatives will work together this year with </a:t>
            </a:r>
            <a:r>
              <a:rPr lang="en-GB" sz="2800" dirty="0" err="1"/>
              <a:t>Maarya</a:t>
            </a:r>
            <a:r>
              <a:rPr lang="en-GB" sz="2800" dirty="0"/>
              <a:t> and Mrs Hall on:</a:t>
            </a:r>
          </a:p>
        </p:txBody>
      </p:sp>
      <p:sp>
        <p:nvSpPr>
          <p:cNvPr id="10" name="TextBox 9">
            <a:extLst>
              <a:ext uri="{FF2B5EF4-FFF2-40B4-BE49-F238E27FC236}">
                <a16:creationId xmlns:a16="http://schemas.microsoft.com/office/drawing/2014/main" id="{9177C231-2BFD-45F8-8633-8FBE615FB061}"/>
              </a:ext>
            </a:extLst>
          </p:cNvPr>
          <p:cNvSpPr txBox="1"/>
          <p:nvPr/>
        </p:nvSpPr>
        <p:spPr>
          <a:xfrm>
            <a:off x="622851" y="5499652"/>
            <a:ext cx="6334540" cy="646331"/>
          </a:xfrm>
          <a:prstGeom prst="rect">
            <a:avLst/>
          </a:prstGeom>
          <a:solidFill>
            <a:schemeClr val="accent3">
              <a:lumMod val="40000"/>
              <a:lumOff val="60000"/>
            </a:schemeClr>
          </a:solidFill>
        </p:spPr>
        <p:txBody>
          <a:bodyPr wrap="square" rtlCol="0">
            <a:spAutoFit/>
          </a:bodyPr>
          <a:lstStyle/>
          <a:p>
            <a:r>
              <a:rPr lang="en-GB" dirty="0"/>
              <a:t>Elected members need to be completed on the following form:</a:t>
            </a:r>
          </a:p>
          <a:p>
            <a:r>
              <a:rPr lang="en-GB" dirty="0">
                <a:hlinkClick r:id="rId5"/>
              </a:rPr>
              <a:t>https://forms.office.com/r/hmyvqnyxJj</a:t>
            </a:r>
            <a:r>
              <a:rPr lang="en-GB" dirty="0"/>
              <a:t> </a:t>
            </a:r>
          </a:p>
        </p:txBody>
      </p:sp>
      <p:sp>
        <p:nvSpPr>
          <p:cNvPr id="11" name="Rounded Rectangle 10">
            <a:extLst>
              <a:ext uri="{FF2B5EF4-FFF2-40B4-BE49-F238E27FC236}">
                <a16:creationId xmlns:a16="http://schemas.microsoft.com/office/drawing/2014/main" id="{6E0C23C2-3551-4FAA-A484-8C644C59F76F}"/>
              </a:ext>
            </a:extLst>
          </p:cNvPr>
          <p:cNvSpPr/>
          <p:nvPr/>
        </p:nvSpPr>
        <p:spPr>
          <a:xfrm>
            <a:off x="8266664" y="4089267"/>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10 Respect Council</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rgbClr val="002060"/>
                </a:solidFill>
                <a:effectLst/>
                <a:ea typeface="Calibri" panose="020F0502020204030204" pitchFamily="34" charset="0"/>
                <a:cs typeface="Times New Roman" panose="02020603050405020304" pitchFamily="18" charset="0"/>
              </a:rPr>
              <a:t> </a:t>
            </a:r>
            <a:r>
              <a:rPr lang="en-GB" sz="1400" b="1" dirty="0" err="1">
                <a:solidFill>
                  <a:srgbClr val="C00000"/>
                </a:solidFill>
                <a:effectLst/>
                <a:ea typeface="Calibri" panose="020F0502020204030204" pitchFamily="34" charset="0"/>
                <a:cs typeface="Times New Roman" panose="02020603050405020304" pitchFamily="18" charset="0"/>
              </a:rPr>
              <a:t>Maarya</a:t>
            </a:r>
            <a:r>
              <a:rPr lang="en-GB" sz="1400" b="1" dirty="0">
                <a:solidFill>
                  <a:srgbClr val="C00000"/>
                </a:solidFill>
                <a:effectLst/>
                <a:ea typeface="Calibri" panose="020F0502020204030204" pitchFamily="34" charset="0"/>
                <a:cs typeface="Times New Roman" panose="02020603050405020304" pitchFamily="18" charset="0"/>
              </a:rPr>
              <a:t> &amp; SHA</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equality and diversity across the school.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2060"/>
                </a:solidFill>
                <a:effectLst/>
                <a:ea typeface="Calibri" panose="020F0502020204030204" pitchFamily="34" charset="0"/>
                <a:cs typeface="Times New Roman" panose="02020603050405020304" pitchFamily="18" charset="0"/>
              </a:rPr>
              <a:t>   </a:t>
            </a:r>
            <a:endParaRPr lang="en-GB" sz="1100" dirty="0">
              <a:solidFill>
                <a:srgbClr val="002060"/>
              </a:solidFill>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469028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Year 11</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622851" y="2120348"/>
            <a:ext cx="6639340" cy="3354765"/>
          </a:xfrm>
          <a:prstGeom prst="rect">
            <a:avLst/>
          </a:prstGeom>
          <a:noFill/>
        </p:spPr>
        <p:txBody>
          <a:bodyPr wrap="square" rtlCol="0">
            <a:spAutoFit/>
          </a:bodyPr>
          <a:lstStyle/>
          <a:p>
            <a:r>
              <a:rPr lang="en-GB" sz="2800" dirty="0"/>
              <a:t>Each September and February you will vote for:</a:t>
            </a:r>
            <a:endParaRPr lang="en-GB" sz="1600" dirty="0"/>
          </a:p>
          <a:p>
            <a:endParaRPr lang="en-GB" sz="1600" dirty="0"/>
          </a:p>
          <a:p>
            <a:pPr marL="914400" lvl="1" indent="-457200">
              <a:buFont typeface="Arial" panose="020B0604020202020204" pitchFamily="34" charset="0"/>
              <a:buChar char="•"/>
            </a:pPr>
            <a:r>
              <a:rPr lang="en-GB" sz="2800" dirty="0"/>
              <a:t>1 School Council Representative</a:t>
            </a:r>
          </a:p>
          <a:p>
            <a:pPr marL="914400" lvl="1" indent="-457200">
              <a:buFont typeface="Arial" panose="020B0604020202020204" pitchFamily="34" charset="0"/>
              <a:buChar char="•"/>
            </a:pPr>
            <a:r>
              <a:rPr lang="en-GB" sz="2800" dirty="0"/>
              <a:t>1 Form Captain</a:t>
            </a:r>
          </a:p>
          <a:p>
            <a:pPr marL="914400" lvl="1" indent="-457200">
              <a:buFont typeface="Arial" panose="020B0604020202020204" pitchFamily="34" charset="0"/>
              <a:buChar char="•"/>
            </a:pPr>
            <a:r>
              <a:rPr lang="en-GB" sz="2800" dirty="0"/>
              <a:t>1 Vice Form Captain</a:t>
            </a:r>
          </a:p>
          <a:p>
            <a:pPr marL="914400" lvl="1" indent="-457200">
              <a:buFont typeface="Arial" panose="020B0604020202020204" pitchFamily="34" charset="0"/>
              <a:buChar char="•"/>
            </a:pPr>
            <a:r>
              <a:rPr lang="en-GB" sz="2800" dirty="0"/>
              <a:t>1 Sports Captain</a:t>
            </a:r>
          </a:p>
          <a:p>
            <a:pPr marL="914400" lvl="1" indent="-457200">
              <a:buFont typeface="Arial" panose="020B0604020202020204" pitchFamily="34" charset="0"/>
              <a:buChar char="•"/>
            </a:pPr>
            <a:r>
              <a:rPr lang="en-GB" sz="2800" dirty="0"/>
              <a:t>1 Vice Sport Captain</a:t>
            </a:r>
          </a:p>
        </p:txBody>
      </p:sp>
      <p:sp>
        <p:nvSpPr>
          <p:cNvPr id="3" name="TextBox 2">
            <a:extLst>
              <a:ext uri="{FF2B5EF4-FFF2-40B4-BE49-F238E27FC236}">
                <a16:creationId xmlns:a16="http://schemas.microsoft.com/office/drawing/2014/main" id="{3EC6C492-A94F-485D-BD16-98649F255E55}"/>
              </a:ext>
            </a:extLst>
          </p:cNvPr>
          <p:cNvSpPr txBox="1"/>
          <p:nvPr/>
        </p:nvSpPr>
        <p:spPr>
          <a:xfrm>
            <a:off x="7262192" y="1908313"/>
            <a:ext cx="4532244" cy="1815882"/>
          </a:xfrm>
          <a:prstGeom prst="rect">
            <a:avLst/>
          </a:prstGeom>
          <a:noFill/>
        </p:spPr>
        <p:txBody>
          <a:bodyPr wrap="square" rtlCol="0">
            <a:spAutoFit/>
          </a:bodyPr>
          <a:lstStyle/>
          <a:p>
            <a:pPr algn="ctr"/>
            <a:r>
              <a:rPr lang="en-GB" sz="2800" dirty="0"/>
              <a:t>Year 11 School Council Representatives will work together this year with Tilly and Mrs Sweeney on:</a:t>
            </a:r>
          </a:p>
        </p:txBody>
      </p:sp>
      <p:sp>
        <p:nvSpPr>
          <p:cNvPr id="10" name="TextBox 9">
            <a:extLst>
              <a:ext uri="{FF2B5EF4-FFF2-40B4-BE49-F238E27FC236}">
                <a16:creationId xmlns:a16="http://schemas.microsoft.com/office/drawing/2014/main" id="{EAE27295-8DBE-44FE-8C6B-51F6078CBD08}"/>
              </a:ext>
            </a:extLst>
          </p:cNvPr>
          <p:cNvSpPr txBox="1"/>
          <p:nvPr/>
        </p:nvSpPr>
        <p:spPr>
          <a:xfrm>
            <a:off x="622851" y="5499652"/>
            <a:ext cx="6334540" cy="646331"/>
          </a:xfrm>
          <a:prstGeom prst="rect">
            <a:avLst/>
          </a:prstGeom>
          <a:solidFill>
            <a:schemeClr val="accent3">
              <a:lumMod val="40000"/>
              <a:lumOff val="60000"/>
            </a:schemeClr>
          </a:solidFill>
        </p:spPr>
        <p:txBody>
          <a:bodyPr wrap="square" rtlCol="0">
            <a:spAutoFit/>
          </a:bodyPr>
          <a:lstStyle/>
          <a:p>
            <a:r>
              <a:rPr lang="en-GB" dirty="0"/>
              <a:t>Elected members need to be completed on the following form: </a:t>
            </a:r>
            <a:r>
              <a:rPr lang="en-GB" dirty="0">
                <a:hlinkClick r:id="rId5"/>
              </a:rPr>
              <a:t>https://forms.office.com/r/me1mUi2Hvw</a:t>
            </a:r>
            <a:endParaRPr lang="en-GB" dirty="0"/>
          </a:p>
        </p:txBody>
      </p:sp>
      <p:sp>
        <p:nvSpPr>
          <p:cNvPr id="9" name="Rounded Rectangle 10">
            <a:extLst>
              <a:ext uri="{FF2B5EF4-FFF2-40B4-BE49-F238E27FC236}">
                <a16:creationId xmlns:a16="http://schemas.microsoft.com/office/drawing/2014/main" id="{1D2E247A-58AF-41AF-B291-C154E1BB4CA2}"/>
              </a:ext>
            </a:extLst>
          </p:cNvPr>
          <p:cNvSpPr/>
          <p:nvPr/>
        </p:nvSpPr>
        <p:spPr>
          <a:xfrm>
            <a:off x="8181398" y="4089267"/>
            <a:ext cx="3000375" cy="17335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1400" b="1" dirty="0">
                <a:solidFill>
                  <a:srgbClr val="002060"/>
                </a:solidFill>
                <a:effectLst/>
                <a:ea typeface="Calibri" panose="020F0502020204030204" pitchFamily="34" charset="0"/>
                <a:cs typeface="Times New Roman" panose="02020603050405020304" pitchFamily="18" charset="0"/>
              </a:rPr>
              <a:t>Year 11 Revision for All</a:t>
            </a:r>
            <a:endParaRPr lang="en-GB" sz="1100" dirty="0">
              <a:solidFill>
                <a:srgbClr val="002060"/>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solidFill>
                  <a:srgbClr val="C00000"/>
                </a:solidFill>
                <a:effectLst/>
                <a:ea typeface="Calibri" panose="020F0502020204030204" pitchFamily="34" charset="0"/>
                <a:cs typeface="Times New Roman" panose="02020603050405020304" pitchFamily="18" charset="0"/>
              </a:rPr>
              <a:t>Tilly &amp; ESW</a:t>
            </a:r>
            <a:endParaRPr lang="en-GB" sz="1100" b="1" dirty="0">
              <a:solidFill>
                <a:srgbClr val="C0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400" dirty="0">
                <a:solidFill>
                  <a:srgbClr val="002060"/>
                </a:solidFill>
                <a:effectLst/>
                <a:ea typeface="Calibri" panose="020F0502020204030204" pitchFamily="34" charset="0"/>
                <a:cs typeface="Times New Roman" panose="02020603050405020304" pitchFamily="18" charset="0"/>
              </a:rPr>
              <a:t>Promote a wide variety of revision strategies amongst pupils of all ages. </a:t>
            </a:r>
            <a:endParaRPr lang="en-GB" sz="110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228600">
              <a:lnSpc>
                <a:spcPct val="107000"/>
              </a:lnSpc>
              <a:spcAft>
                <a:spcPts val="0"/>
              </a:spcAft>
            </a:pPr>
            <a:r>
              <a:rPr lang="en-GB" sz="1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1375700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Grp="1" noChangeArrowheads="1"/>
          </p:cNvSpPr>
          <p:nvPr>
            <p:ph type="ctrTitle"/>
            <p:extLst/>
          </p:nvPr>
        </p:nvSpPr>
        <p:spPr bwMode="auto">
          <a:xfrm>
            <a:off x="2243380" y="204940"/>
            <a:ext cx="7438206" cy="1588127"/>
          </a:xfrm>
          <a:prstGeom prst="rect">
            <a:avLst/>
          </a:prstGeom>
          <a:noFill/>
          <a:ln w="9525">
            <a:noFill/>
            <a:miter lim="800000"/>
            <a:headEnd/>
            <a:tailEnd/>
          </a:ln>
        </p:spPr>
        <p:txBody>
          <a:bodyPr wrap="square">
            <a:spAutoFit/>
          </a:bodyPr>
          <a:lstStyle/>
          <a:p>
            <a:r>
              <a:rPr lang="en-GB" sz="3600" b="1" u="sng" dirty="0"/>
              <a:t>Student Roles of Responsibility</a:t>
            </a:r>
            <a:br>
              <a:rPr lang="en-GB" sz="3600" b="1" u="sng" dirty="0"/>
            </a:br>
            <a:r>
              <a:rPr lang="en-GB" sz="3600" b="1" u="sng" dirty="0"/>
              <a:t>2022- 2023</a:t>
            </a:r>
            <a:br>
              <a:rPr lang="en-GB" sz="3600" b="1" u="sng" dirty="0"/>
            </a:br>
            <a:r>
              <a:rPr lang="en-GB" sz="3600" b="1" u="sng" dirty="0"/>
              <a:t>Electing the Representatives</a:t>
            </a:r>
            <a:endParaRPr lang="en-GB" sz="3600" dirty="0"/>
          </a:p>
        </p:txBody>
      </p:sp>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658" y="204940"/>
            <a:ext cx="2360930" cy="741045"/>
          </a:xfrm>
          <a:prstGeom prst="rect">
            <a:avLst/>
          </a:prstGeom>
          <a:noFill/>
          <a:ln>
            <a:noFill/>
          </a:ln>
        </p:spPr>
      </p:pic>
      <p:pic>
        <p:nvPicPr>
          <p:cNvPr id="18" name="Picture 17" descr="https://www.hirewire.co.uk/Attachments/2010/03/04/4181d4e9-e06d-48f2-87db-005a76d523be-pghs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7984" y="206925"/>
            <a:ext cx="1002811" cy="10839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96FA66-8ECE-4FDF-9D17-1A65210E4954}"/>
              </a:ext>
            </a:extLst>
          </p:cNvPr>
          <p:cNvSpPr txBox="1"/>
          <p:nvPr/>
        </p:nvSpPr>
        <p:spPr>
          <a:xfrm>
            <a:off x="565692" y="1913301"/>
            <a:ext cx="11029960" cy="4462760"/>
          </a:xfrm>
          <a:prstGeom prst="rect">
            <a:avLst/>
          </a:prstGeom>
          <a:noFill/>
        </p:spPr>
        <p:txBody>
          <a:bodyPr wrap="square" rtlCol="0">
            <a:spAutoFit/>
          </a:bodyPr>
          <a:lstStyle/>
          <a:p>
            <a:pPr algn="ctr"/>
            <a:r>
              <a:rPr lang="en-GB" b="1" i="1" dirty="0">
                <a:solidFill>
                  <a:srgbClr val="002060"/>
                </a:solidFill>
              </a:rPr>
              <a:t>Each September and February you will vote for new members to undertake the Form Roles. </a:t>
            </a:r>
          </a:p>
          <a:p>
            <a:endParaRPr lang="en-GB" dirty="0"/>
          </a:p>
          <a:p>
            <a:r>
              <a:rPr lang="en-GB" dirty="0"/>
              <a:t>To elect members, a vote should take place for each of the three positions: </a:t>
            </a:r>
          </a:p>
          <a:p>
            <a:pPr algn="ctr"/>
            <a:r>
              <a:rPr lang="en-GB" b="1" dirty="0"/>
              <a:t>School Council, Form Captain and Sports Captain. </a:t>
            </a:r>
          </a:p>
          <a:p>
            <a:endParaRPr lang="en-GB" dirty="0"/>
          </a:p>
          <a:p>
            <a:r>
              <a:rPr lang="en-GB" dirty="0"/>
              <a:t>1. Each candidate should give a short speech to the class about why they would like to have the position. </a:t>
            </a:r>
          </a:p>
          <a:p>
            <a:endParaRPr lang="en-GB" dirty="0"/>
          </a:p>
          <a:p>
            <a:pPr marL="342900" indent="-342900">
              <a:buFontTx/>
              <a:buAutoNum type="arabicPeriod" startAt="2"/>
            </a:pPr>
            <a:r>
              <a:rPr lang="en-GB" dirty="0"/>
              <a:t>A secret ballot should then take place with each student in the form writing the name of their chosen candidate on a piece of paper. The person who has the most votes will be the rep. and the person who comes second will be elected as the Vice Captain in the case of Form and Sports Captain. </a:t>
            </a:r>
          </a:p>
          <a:p>
            <a:endParaRPr lang="en-GB" dirty="0"/>
          </a:p>
          <a:p>
            <a:r>
              <a:rPr lang="en-GB" b="1" u="sng" dirty="0">
                <a:solidFill>
                  <a:srgbClr val="C00000"/>
                </a:solidFill>
              </a:rPr>
              <a:t>Remember:</a:t>
            </a:r>
            <a:r>
              <a:rPr lang="en-GB" dirty="0"/>
              <a:t> You need to choose who would be good at the job, judging by what they have said in their speech. </a:t>
            </a:r>
          </a:p>
          <a:p>
            <a:endParaRPr lang="en-GB" dirty="0"/>
          </a:p>
          <a:p>
            <a:r>
              <a:rPr lang="en-GB" dirty="0"/>
              <a:t>3. Elected candidates should be submitted to Mrs Cattanach using the appropriate Microsoft form link.  </a:t>
            </a:r>
          </a:p>
          <a:p>
            <a:pPr algn="ctr"/>
            <a:endParaRPr lang="en-GB" sz="800" b="1" dirty="0">
              <a:solidFill>
                <a:srgbClr val="C00000"/>
              </a:solidFill>
            </a:endParaRPr>
          </a:p>
          <a:p>
            <a:pPr algn="ctr"/>
            <a:r>
              <a:rPr lang="en-GB" sz="2400" b="1" dirty="0">
                <a:solidFill>
                  <a:srgbClr val="C00000"/>
                </a:solidFill>
              </a:rPr>
              <a:t>GOOD LUCK!</a:t>
            </a:r>
          </a:p>
        </p:txBody>
      </p:sp>
    </p:spTree>
    <p:custDataLst>
      <p:tags r:id="rId1"/>
    </p:custDataLst>
    <p:extLst>
      <p:ext uri="{BB962C8B-B14F-4D97-AF65-F5344CB8AC3E}">
        <p14:creationId xmlns:p14="http://schemas.microsoft.com/office/powerpoint/2010/main" val="2269714645"/>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244</TotalTime>
  <Words>1498</Words>
  <Application>Microsoft Office PowerPoint</Application>
  <PresentationFormat>Widescreen</PresentationFormat>
  <Paragraphs>217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Student Roles of Responsibility 2022- 2023</vt:lpstr>
      <vt:lpstr>Student Roles of Responsibility 2022- 2023</vt:lpstr>
      <vt:lpstr>School Council Action Groups 2022- 2023</vt:lpstr>
      <vt:lpstr>Student Roles of Responsibility 2022- 2023 Year 7</vt:lpstr>
      <vt:lpstr>Student Roles of Responsibility 2022- 2023 Year 8</vt:lpstr>
      <vt:lpstr>Student Roles of Responsibility 2022- 2023 Year 9</vt:lpstr>
      <vt:lpstr>Student Roles of Responsibility 2022- 2023 Year 10</vt:lpstr>
      <vt:lpstr>Student Roles of Responsibility 2022- 2023 Year 11</vt:lpstr>
      <vt:lpstr>Student Roles of Responsibility 2022- 2023 Electing the Representatives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Cattanach</dc:creator>
  <cp:lastModifiedBy>Alison Cattanach</cp:lastModifiedBy>
  <cp:revision>21</cp:revision>
  <dcterms:created xsi:type="dcterms:W3CDTF">2020-09-29T21:08:24Z</dcterms:created>
  <dcterms:modified xsi:type="dcterms:W3CDTF">2022-09-26T09:52:40Z</dcterms:modified>
</cp:coreProperties>
</file>