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57" r:id="rId6"/>
    <p:sldId id="258" r:id="rId7"/>
    <p:sldId id="260" r:id="rId8"/>
    <p:sldId id="261" r:id="rId9"/>
    <p:sldId id="262" r:id="rId10"/>
    <p:sldId id="264" r:id="rId11"/>
    <p:sldId id="263" r:id="rId12"/>
    <p:sldId id="265" r:id="rId13"/>
    <p:sldId id="267" r:id="rId14"/>
    <p:sldId id="268" r:id="rId15"/>
    <p:sldId id="25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C3587-758B-424F-941A-C829CA0079A3}" v="69" dt="2021-04-08T17:11:2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570B-D63B-4129-9A5E-90F0A53D2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CB3557-164C-46B7-8589-411C2424C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196197-9EE3-4DE7-96AE-0ABF5AD51D81}"/>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5" name="Footer Placeholder 4">
            <a:extLst>
              <a:ext uri="{FF2B5EF4-FFF2-40B4-BE49-F238E27FC236}">
                <a16:creationId xmlns:a16="http://schemas.microsoft.com/office/drawing/2014/main" id="{859C59F9-6076-485A-9E36-64F88B955B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E575C-2A86-463E-9A5D-4ACB604E2222}"/>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420566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9CB-43E6-459C-8C5D-55B3DBF273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32C794-D8B7-4B22-A76A-8535BEFE4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0696E6-0C45-4CE8-B67B-102505A4AD2E}"/>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5" name="Footer Placeholder 4">
            <a:extLst>
              <a:ext uri="{FF2B5EF4-FFF2-40B4-BE49-F238E27FC236}">
                <a16:creationId xmlns:a16="http://schemas.microsoft.com/office/drawing/2014/main" id="{1AF8555B-488F-40D1-8328-2D1137BF1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3C1B7-FFBD-4971-BAD8-5B4454751735}"/>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251971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1BC40-63D5-4FBB-815E-4F9AC73203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B312EF-9269-4F9A-9FA0-D7D169323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D543F-BE4B-4011-8500-877D726DB745}"/>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5" name="Footer Placeholder 4">
            <a:extLst>
              <a:ext uri="{FF2B5EF4-FFF2-40B4-BE49-F238E27FC236}">
                <a16:creationId xmlns:a16="http://schemas.microsoft.com/office/drawing/2014/main" id="{111E0E07-6136-4E82-9A98-52D3A936D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B2961-6BDB-4E03-91E1-39802D7C4B2B}"/>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35019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1232-B611-4C52-8B5D-86D91C94A2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D74B87-7ED6-4351-9543-DE83A75B6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D80C9-690B-423A-8ABC-ACB3D7FE1C82}"/>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5" name="Footer Placeholder 4">
            <a:extLst>
              <a:ext uri="{FF2B5EF4-FFF2-40B4-BE49-F238E27FC236}">
                <a16:creationId xmlns:a16="http://schemas.microsoft.com/office/drawing/2014/main" id="{C9C4FBFF-89FA-44E5-8E60-690D19E8B8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52E12-6BE2-4DAD-BD99-722D0FA0817F}"/>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3471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AAC5-420E-4420-B0B7-DD6E2FBCB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16E2D6-9327-4F47-ACA7-061F38E6EA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3D0FE-FB3C-49ED-9AFD-BDAB75C36C5D}"/>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5" name="Footer Placeholder 4">
            <a:extLst>
              <a:ext uri="{FF2B5EF4-FFF2-40B4-BE49-F238E27FC236}">
                <a16:creationId xmlns:a16="http://schemas.microsoft.com/office/drawing/2014/main" id="{B62FAC03-A7A0-4251-811A-67975B77F6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809B4-986F-42F0-AC0C-3521DAC1EB0B}"/>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419153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D64E-F7F8-43F2-AB3F-A4D56EB62F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9D311-D041-44AB-B019-AA207E0B6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B1D5B3-70CF-4830-A063-A0CDB693AB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8C654F-24A9-4DE0-9599-D1CCEEC5AF30}"/>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6" name="Footer Placeholder 5">
            <a:extLst>
              <a:ext uri="{FF2B5EF4-FFF2-40B4-BE49-F238E27FC236}">
                <a16:creationId xmlns:a16="http://schemas.microsoft.com/office/drawing/2014/main" id="{FF076AE9-C52E-41E6-AD93-C5F1B478A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58439F-3BA1-42F3-9186-EA156BDE342C}"/>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254821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A33A-A8C6-431E-AB0E-4352C35D7D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5A8CE5-2157-4D82-88A7-C05C2DFA3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4D7BE-E0D7-4F5D-B074-7BEE772F1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8063D5-C47E-4756-A977-75EA4EB19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98DC0-CC22-42A1-975C-5AFAEE5204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EF6BDE-F12E-4E38-9E19-745680C8E28C}"/>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8" name="Footer Placeholder 7">
            <a:extLst>
              <a:ext uri="{FF2B5EF4-FFF2-40B4-BE49-F238E27FC236}">
                <a16:creationId xmlns:a16="http://schemas.microsoft.com/office/drawing/2014/main" id="{74900EF8-E3CF-42DB-872C-5329A969C4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DB7395-1639-4E42-9B0B-90F1A6A7FB1D}"/>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170239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084B-2279-47CA-9CCA-8E0D925D2F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D87A33-065A-432F-861F-F8CB657EEB5D}"/>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4" name="Footer Placeholder 3">
            <a:extLst>
              <a:ext uri="{FF2B5EF4-FFF2-40B4-BE49-F238E27FC236}">
                <a16:creationId xmlns:a16="http://schemas.microsoft.com/office/drawing/2014/main" id="{A011856E-0EE3-4145-886E-5605EF0098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0A9B-31B6-433B-BC2A-EFC045CD5786}"/>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105725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A7FC0-3321-432F-AD17-202D64D8426A}"/>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3" name="Footer Placeholder 2">
            <a:extLst>
              <a:ext uri="{FF2B5EF4-FFF2-40B4-BE49-F238E27FC236}">
                <a16:creationId xmlns:a16="http://schemas.microsoft.com/office/drawing/2014/main" id="{78E1DF78-08D4-41FC-8B74-ECA275FFAD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5DDD7F-A6EB-4D8D-A76F-2D63FBAA3E17}"/>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170477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27B0-9FAE-4310-B82C-38490D59A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B53254-0941-4539-85F8-BE018E5DC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4CD087-C65A-43A8-839F-26795D949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47725-44D0-4E26-9F56-5B7E2F56EE15}"/>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6" name="Footer Placeholder 5">
            <a:extLst>
              <a:ext uri="{FF2B5EF4-FFF2-40B4-BE49-F238E27FC236}">
                <a16:creationId xmlns:a16="http://schemas.microsoft.com/office/drawing/2014/main" id="{696E516B-CA97-48FD-80B8-4099D962B8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0B8B4E-1A80-4598-A8CC-63AAF4B73679}"/>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114721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66B6-C710-42BC-9217-FEF15B919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541AFC-334D-4E14-8B11-3A3300B21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D0BBE7-BCD8-4632-85C5-0236A263D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B14A8-8C21-40F2-8B73-E3F53EB72AAB}"/>
              </a:ext>
            </a:extLst>
          </p:cNvPr>
          <p:cNvSpPr>
            <a:spLocks noGrp="1"/>
          </p:cNvSpPr>
          <p:nvPr>
            <p:ph type="dt" sz="half" idx="10"/>
          </p:nvPr>
        </p:nvSpPr>
        <p:spPr/>
        <p:txBody>
          <a:bodyPr/>
          <a:lstStyle/>
          <a:p>
            <a:fld id="{6A6C3E73-852E-4B4B-8D83-90A48A715C3D}" type="datetimeFigureOut">
              <a:rPr lang="en-GB" smtClean="0"/>
              <a:t>28/02/2022</a:t>
            </a:fld>
            <a:endParaRPr lang="en-GB"/>
          </a:p>
        </p:txBody>
      </p:sp>
      <p:sp>
        <p:nvSpPr>
          <p:cNvPr id="6" name="Footer Placeholder 5">
            <a:extLst>
              <a:ext uri="{FF2B5EF4-FFF2-40B4-BE49-F238E27FC236}">
                <a16:creationId xmlns:a16="http://schemas.microsoft.com/office/drawing/2014/main" id="{CAEEF736-26C1-4D2F-8EA2-D878E17BBD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6997F4-7EFA-45E7-9036-0D68D0C59B3B}"/>
              </a:ext>
            </a:extLst>
          </p:cNvPr>
          <p:cNvSpPr>
            <a:spLocks noGrp="1"/>
          </p:cNvSpPr>
          <p:nvPr>
            <p:ph type="sldNum" sz="quarter" idx="12"/>
          </p:nvPr>
        </p:nvSpPr>
        <p:spPr/>
        <p:txBody>
          <a:bodyPr/>
          <a:lstStyle/>
          <a:p>
            <a:fld id="{911B7D44-FB21-4523-A49F-70BBA318323F}" type="slidenum">
              <a:rPr lang="en-GB" smtClean="0"/>
              <a:t>‹#›</a:t>
            </a:fld>
            <a:endParaRPr lang="en-GB"/>
          </a:p>
        </p:txBody>
      </p:sp>
    </p:spTree>
    <p:extLst>
      <p:ext uri="{BB962C8B-B14F-4D97-AF65-F5344CB8AC3E}">
        <p14:creationId xmlns:p14="http://schemas.microsoft.com/office/powerpoint/2010/main" val="133918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8E86B-5F10-44F6-A4C4-71D551176D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2C2D1F-1A63-4FA2-976D-3390E449F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ADF4F-F06F-4826-99E4-FC2150367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C3E73-852E-4B4B-8D83-90A48A715C3D}" type="datetimeFigureOut">
              <a:rPr lang="en-GB" smtClean="0"/>
              <a:t>28/02/2022</a:t>
            </a:fld>
            <a:endParaRPr lang="en-GB"/>
          </a:p>
        </p:txBody>
      </p:sp>
      <p:sp>
        <p:nvSpPr>
          <p:cNvPr id="5" name="Footer Placeholder 4">
            <a:extLst>
              <a:ext uri="{FF2B5EF4-FFF2-40B4-BE49-F238E27FC236}">
                <a16:creationId xmlns:a16="http://schemas.microsoft.com/office/drawing/2014/main" id="{DD3235E3-D717-4A15-942D-2066C0498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91713A-9E4C-49CE-BAD9-33C98A25A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B7D44-FB21-4523-A49F-70BBA318323F}" type="slidenum">
              <a:rPr lang="en-GB" smtClean="0"/>
              <a:t>‹#›</a:t>
            </a:fld>
            <a:endParaRPr lang="en-GB"/>
          </a:p>
        </p:txBody>
      </p:sp>
    </p:spTree>
    <p:extLst>
      <p:ext uri="{BB962C8B-B14F-4D97-AF65-F5344CB8AC3E}">
        <p14:creationId xmlns:p14="http://schemas.microsoft.com/office/powerpoint/2010/main" val="298207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7Wi8EL-kJH8" TargetMode="External"/><Relationship Id="rId3" Type="http://schemas.microsoft.com/office/2007/relationships/media" Target="https://www.youtube.com/embed/lV51FEOPOB4?feature=oembed" TargetMode="External"/><Relationship Id="rId7" Type="http://schemas.openxmlformats.org/officeDocument/2006/relationships/image" Target="../media/image24.jpeg"/><Relationship Id="rId12" Type="http://schemas.openxmlformats.org/officeDocument/2006/relationships/hyperlink" Target="https://www.youtube.com/watch?v=72My4_uh8bE" TargetMode="External"/><Relationship Id="rId2" Type="http://schemas.microsoft.com/office/2007/relationships/media" Target="https://www.youtube.com/embed/7Wi8EL-kJH8?feature=oembed" TargetMode="External"/><Relationship Id="rId1" Type="http://schemas.openxmlformats.org/officeDocument/2006/relationships/video" Target="NULL" TargetMode="External"/><Relationship Id="rId6" Type="http://schemas.openxmlformats.org/officeDocument/2006/relationships/image" Target="../media/image2.png"/><Relationship Id="rId11" Type="http://schemas.openxmlformats.org/officeDocument/2006/relationships/image" Target="../media/image26.jpeg"/><Relationship Id="rId5" Type="http://schemas.openxmlformats.org/officeDocument/2006/relationships/slideLayout" Target="../slideLayouts/slideLayout2.xml"/><Relationship Id="rId10" Type="http://schemas.openxmlformats.org/officeDocument/2006/relationships/hyperlink" Target="https://www.youtube.com/watch?v=lV51FEOPOB4" TargetMode="External"/><Relationship Id="rId4" Type="http://schemas.microsoft.com/office/2007/relationships/media" Target="https://www.youtube.com/embed/72My4_uh8bE?feature=oembed" TargetMode="External"/><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penworthamgirls.lancs.sch.uk/parents3/options/" TargetMode="External"/><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eb.microsoftstream.com/video/a1ddca28-a97d-4ecc-b7e3-bee0eb23b221?channelId=42daa961-b992-4e94-bf1b-d0039cac6da6" TargetMode="External"/><Relationship Id="rId5" Type="http://schemas.openxmlformats.org/officeDocument/2006/relationships/image" Target="../media/image27.png"/><Relationship Id="rId4" Type="http://schemas.openxmlformats.org/officeDocument/2006/relationships/hyperlink" Target="https://web.microsoftstream.com/video/f65d022b-bdde-4069-afbe-7a4da34c43a2?list=studi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g.bowles@penworthamgirls.lancs.sch.u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www.youtube.com/embed/JrNd7qItKVI?feature=oembed" TargetMode="External"/><Relationship Id="rId1" Type="http://schemas.openxmlformats.org/officeDocument/2006/relationships/video" Target="NULL" TargetMode="External"/><Relationship Id="rId6" Type="http://schemas.openxmlformats.org/officeDocument/2006/relationships/hyperlink" Target="https://www.youtube.com/watch?v=JrNd7qItKVI" TargetMode="External"/><Relationship Id="rId5" Type="http://schemas.openxmlformats.org/officeDocument/2006/relationships/image" Target="../media/image1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rgs.org/geography/choose-geography/i-am-a-geographer/shajiyah-begum/" TargetMode="External"/><Relationship Id="rId18" Type="http://schemas.openxmlformats.org/officeDocument/2006/relationships/image" Target="../media/image23.png"/><Relationship Id="rId3" Type="http://schemas.openxmlformats.org/officeDocument/2006/relationships/hyperlink" Target="https://www.rgs.org/geography/choose-geography/i-am-a-geographer/hannah-frost-senior-catastrophe-risk-analyst/" TargetMode="External"/><Relationship Id="rId7" Type="http://schemas.openxmlformats.org/officeDocument/2006/relationships/hyperlink" Target="https://www.rgs.org/geography/choose-geography/i-am-a-geographer/simon-cope-programme-budget-manager/" TargetMode="External"/><Relationship Id="rId12" Type="http://schemas.openxmlformats.org/officeDocument/2006/relationships/image" Target="../media/image20.png"/><Relationship Id="rId17" Type="http://schemas.openxmlformats.org/officeDocument/2006/relationships/hyperlink" Target="https://www.rgs.org/geography/choose-geography/i-am-a-geographer/clare-waller/" TargetMode="External"/><Relationship Id="rId2" Type="http://schemas.openxmlformats.org/officeDocument/2006/relationships/image" Target="../media/image2.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rgs.org/geography/choose-geography/i-am-a-geographer/laura-fitzgerald-transport-planning-consultant/" TargetMode="External"/><Relationship Id="rId5" Type="http://schemas.openxmlformats.org/officeDocument/2006/relationships/hyperlink" Target="https://www.rgs.org/geography/choose-geography/i-am-a-geographer/gabriele-radzeviciute-geography-teacher/" TargetMode="External"/><Relationship Id="rId15" Type="http://schemas.openxmlformats.org/officeDocument/2006/relationships/hyperlink" Target="https://www.rgs.org/geography/choose-geography/i-am-a-geographer/terri-freemantle/" TargetMode="External"/><Relationship Id="rId10" Type="http://schemas.openxmlformats.org/officeDocument/2006/relationships/image" Target="../media/image19.png"/><Relationship Id="rId19" Type="http://schemas.openxmlformats.org/officeDocument/2006/relationships/hyperlink" Target="https://www.rgs.org/iamageographer/" TargetMode="External"/><Relationship Id="rId4" Type="http://schemas.openxmlformats.org/officeDocument/2006/relationships/image" Target="../media/image16.png"/><Relationship Id="rId9" Type="http://schemas.openxmlformats.org/officeDocument/2006/relationships/hyperlink" Target="https://www.rgs.org/geography/choose-geography/i-am-a-geographer/samia-dumbuya-campaigns-assistant/" TargetMode="Externa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aving">
            <a:extLst>
              <a:ext uri="{FF2B5EF4-FFF2-40B4-BE49-F238E27FC236}">
                <a16:creationId xmlns:a16="http://schemas.microsoft.com/office/drawing/2014/main" id="{7E3D1B0A-08F9-4017-891F-3A460C657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008" y="441674"/>
            <a:ext cx="5809302" cy="58093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99F01EAE-9B9E-49AB-9312-3F6F87BFF5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72800" y="5797769"/>
            <a:ext cx="1069580" cy="906414"/>
          </a:xfrm>
          <a:prstGeom prst="rect">
            <a:avLst/>
          </a:prstGeom>
          <a:noFill/>
          <a:ln>
            <a:noFill/>
          </a:ln>
        </p:spPr>
      </p:pic>
      <p:sp>
        <p:nvSpPr>
          <p:cNvPr id="6" name="Rectangle 5">
            <a:extLst>
              <a:ext uri="{FF2B5EF4-FFF2-40B4-BE49-F238E27FC236}">
                <a16:creationId xmlns:a16="http://schemas.microsoft.com/office/drawing/2014/main" id="{051F03B2-F9DB-4ABD-8CCC-0D930B38736C}"/>
              </a:ext>
            </a:extLst>
          </p:cNvPr>
          <p:cNvSpPr/>
          <p:nvPr/>
        </p:nvSpPr>
        <p:spPr>
          <a:xfrm>
            <a:off x="1068983" y="121920"/>
            <a:ext cx="10054035"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Geography as a GCSE option</a:t>
            </a:r>
          </a:p>
        </p:txBody>
      </p:sp>
      <p:sp>
        <p:nvSpPr>
          <p:cNvPr id="4" name="Speech Bubble: Rectangle with Corners Rounded 3">
            <a:extLst>
              <a:ext uri="{FF2B5EF4-FFF2-40B4-BE49-F238E27FC236}">
                <a16:creationId xmlns:a16="http://schemas.microsoft.com/office/drawing/2014/main" id="{D71F62B9-4403-45CB-99F9-990291C9CEB3}"/>
              </a:ext>
            </a:extLst>
          </p:cNvPr>
          <p:cNvSpPr/>
          <p:nvPr/>
        </p:nvSpPr>
        <p:spPr>
          <a:xfrm>
            <a:off x="233915" y="1229916"/>
            <a:ext cx="6549656" cy="4625162"/>
          </a:xfrm>
          <a:prstGeom prst="wedgeRoundRectCallout">
            <a:avLst>
              <a:gd name="adj1" fmla="val 92392"/>
              <a:gd name="adj2" fmla="val 1422"/>
              <a:gd name="adj3" fmla="val 16667"/>
            </a:avLst>
          </a:prstGeom>
          <a:solidFill>
            <a:srgbClr val="C00000"/>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Hi Year 9 (and parents)!</a:t>
            </a:r>
          </a:p>
          <a:p>
            <a:pPr algn="ctr"/>
            <a:endParaRPr lang="en-GB" sz="2400" dirty="0"/>
          </a:p>
          <a:p>
            <a:pPr algn="ctr"/>
            <a:r>
              <a:rPr lang="en-GB" sz="2400" dirty="0"/>
              <a:t>As Head of Geography it falls to me to sell my wonderful subject as a GCSE option. </a:t>
            </a:r>
          </a:p>
          <a:p>
            <a:pPr algn="ctr"/>
            <a:endParaRPr lang="en-GB" sz="2400" dirty="0"/>
          </a:p>
          <a:p>
            <a:pPr algn="ctr"/>
            <a:r>
              <a:rPr lang="en-GB" sz="2400" dirty="0"/>
              <a:t>Throughout this presentation you will find information on why you should consider Geography, what career paths it may lead to and what the course is like. </a:t>
            </a:r>
          </a:p>
          <a:p>
            <a:pPr algn="ctr"/>
            <a:endParaRPr lang="en-GB" sz="2400" dirty="0"/>
          </a:p>
          <a:p>
            <a:pPr algn="ctr"/>
            <a:r>
              <a:rPr lang="en-GB" sz="2400" dirty="0"/>
              <a:t>Let’s get cracking!</a:t>
            </a:r>
          </a:p>
        </p:txBody>
      </p:sp>
      <p:sp>
        <p:nvSpPr>
          <p:cNvPr id="8" name="TextBox 7">
            <a:extLst>
              <a:ext uri="{FF2B5EF4-FFF2-40B4-BE49-F238E27FC236}">
                <a16:creationId xmlns:a16="http://schemas.microsoft.com/office/drawing/2014/main" id="{25171D41-F3B7-4C7A-8A16-E6A7691A9F41}"/>
              </a:ext>
            </a:extLst>
          </p:cNvPr>
          <p:cNvSpPr txBox="1"/>
          <p:nvPr/>
        </p:nvSpPr>
        <p:spPr>
          <a:xfrm>
            <a:off x="7394601" y="5842337"/>
            <a:ext cx="3121762" cy="1015663"/>
          </a:xfrm>
          <a:prstGeom prst="rect">
            <a:avLst/>
          </a:prstGeom>
          <a:noFill/>
        </p:spPr>
        <p:txBody>
          <a:bodyPr wrap="square" rtlCol="0">
            <a:spAutoFit/>
          </a:bodyPr>
          <a:lstStyle/>
          <a:p>
            <a:r>
              <a:rPr lang="en-GB" sz="4000" b="1" i="1" dirty="0">
                <a:latin typeface="Ink Free" panose="03080402000500000000" pitchFamily="66" charset="0"/>
              </a:rPr>
              <a:t>Mr Bowles</a:t>
            </a:r>
          </a:p>
          <a:p>
            <a:r>
              <a:rPr lang="en-GB" sz="2000" b="1" i="1" dirty="0">
                <a:latin typeface="Ink Free" panose="03080402000500000000" pitchFamily="66" charset="0"/>
              </a:rPr>
              <a:t>(Head of Department) </a:t>
            </a:r>
            <a:endParaRPr lang="en-GB" sz="4000" b="1" i="1" dirty="0">
              <a:latin typeface="Ink Free" panose="03080402000500000000" pitchFamily="66" charset="0"/>
            </a:endParaRPr>
          </a:p>
        </p:txBody>
      </p:sp>
    </p:spTree>
    <p:extLst>
      <p:ext uri="{BB962C8B-B14F-4D97-AF65-F5344CB8AC3E}">
        <p14:creationId xmlns:p14="http://schemas.microsoft.com/office/powerpoint/2010/main" val="69545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1796394" y="0"/>
            <a:ext cx="8599214" cy="1015663"/>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So what is the course like?</a:t>
            </a:r>
          </a:p>
        </p:txBody>
      </p:sp>
      <p:pic>
        <p:nvPicPr>
          <p:cNvPr id="4" name="Picture 3">
            <a:extLst>
              <a:ext uri="{FF2B5EF4-FFF2-40B4-BE49-F238E27FC236}">
                <a16:creationId xmlns:a16="http://schemas.microsoft.com/office/drawing/2014/main" id="{EBE9CD5A-EA43-490A-AD64-F6727FAE27C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sp>
        <p:nvSpPr>
          <p:cNvPr id="5" name="Rectangle 4">
            <a:extLst>
              <a:ext uri="{FF2B5EF4-FFF2-40B4-BE49-F238E27FC236}">
                <a16:creationId xmlns:a16="http://schemas.microsoft.com/office/drawing/2014/main" id="{F12D25B1-2F96-466C-915F-1DC44404A2FC}"/>
              </a:ext>
            </a:extLst>
          </p:cNvPr>
          <p:cNvSpPr/>
          <p:nvPr/>
        </p:nvSpPr>
        <p:spPr>
          <a:xfrm>
            <a:off x="196157" y="1229571"/>
            <a:ext cx="11799685" cy="1815882"/>
          </a:xfrm>
          <a:prstGeom prst="rect">
            <a:avLst/>
          </a:prstGeom>
        </p:spPr>
        <p:txBody>
          <a:bodyPr wrap="square">
            <a:spAutoFit/>
          </a:bodyPr>
          <a:lstStyle/>
          <a:p>
            <a:r>
              <a:rPr lang="en-GB" sz="2800" dirty="0"/>
              <a:t>Here are videos from Edexcel on a few of the topics. This will give you an idea on what the level is like in terms of vocabulary, detail and understanding…</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pic>
        <p:nvPicPr>
          <p:cNvPr id="2" name="Online Media 1" title="Edexcel GCSE Geography - Coasts and Processes">
            <a:hlinkClick r:id="" action="ppaction://media"/>
            <a:extLst>
              <a:ext uri="{FF2B5EF4-FFF2-40B4-BE49-F238E27FC236}">
                <a16:creationId xmlns:a16="http://schemas.microsoft.com/office/drawing/2014/main" id="{AF42C176-2EEF-44BC-9532-A3E679920863}"/>
              </a:ext>
            </a:extLst>
          </p:cNvPr>
          <p:cNvPicPr>
            <a:picLocks noRot="1"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196157" y="2280698"/>
            <a:ext cx="3846035" cy="2884526"/>
          </a:xfrm>
          <a:prstGeom prst="rect">
            <a:avLst/>
          </a:prstGeom>
        </p:spPr>
      </p:pic>
      <p:sp>
        <p:nvSpPr>
          <p:cNvPr id="3" name="Rectangle 2">
            <a:extLst>
              <a:ext uri="{FF2B5EF4-FFF2-40B4-BE49-F238E27FC236}">
                <a16:creationId xmlns:a16="http://schemas.microsoft.com/office/drawing/2014/main" id="{F6C0CB1B-B146-4150-9AA7-89ED4A699A8B}"/>
              </a:ext>
            </a:extLst>
          </p:cNvPr>
          <p:cNvSpPr/>
          <p:nvPr/>
        </p:nvSpPr>
        <p:spPr>
          <a:xfrm>
            <a:off x="196157" y="5252261"/>
            <a:ext cx="3833806" cy="523220"/>
          </a:xfrm>
          <a:prstGeom prst="rect">
            <a:avLst/>
          </a:prstGeom>
        </p:spPr>
        <p:txBody>
          <a:bodyPr wrap="none">
            <a:spAutoFit/>
          </a:bodyPr>
          <a:lstStyle/>
          <a:p>
            <a:r>
              <a:rPr lang="en-GB" sz="1400" dirty="0">
                <a:hlinkClick r:id="rId8"/>
              </a:rPr>
              <a:t>https://www.youtube.com/watch?v=7Wi8EL-kJH8</a:t>
            </a:r>
            <a:endParaRPr lang="en-GB" sz="1400" dirty="0"/>
          </a:p>
          <a:p>
            <a:endParaRPr lang="en-GB" sz="1400" dirty="0"/>
          </a:p>
        </p:txBody>
      </p:sp>
      <p:pic>
        <p:nvPicPr>
          <p:cNvPr id="7" name="Online Media 6" title="Edexcel GCSE Geography - Global Biomes and Ecosystems">
            <a:hlinkClick r:id="" action="ppaction://media"/>
            <a:extLst>
              <a:ext uri="{FF2B5EF4-FFF2-40B4-BE49-F238E27FC236}">
                <a16:creationId xmlns:a16="http://schemas.microsoft.com/office/drawing/2014/main" id="{E9B6733B-DB2B-4888-A5BE-465749424A93}"/>
              </a:ext>
            </a:extLst>
          </p:cNvPr>
          <p:cNvPicPr>
            <a:picLocks noRot="1" noChangeAspect="1"/>
          </p:cNvPicPr>
          <p:nvPr>
            <a:videoFile r:link="rId1"/>
            <p:extLst>
              <p:ext uri="{DAA4B4D4-6D71-4841-9C94-3DE7FCFB9230}">
                <p14:media xmlns:p14="http://schemas.microsoft.com/office/powerpoint/2010/main" r:link="rId3"/>
              </p:ext>
            </p:extLst>
          </p:nvPr>
        </p:nvPicPr>
        <p:blipFill>
          <a:blip r:embed="rId9"/>
          <a:stretch>
            <a:fillRect/>
          </a:stretch>
        </p:blipFill>
        <p:spPr>
          <a:xfrm>
            <a:off x="4197958" y="2272788"/>
            <a:ext cx="3846035" cy="2884526"/>
          </a:xfrm>
          <a:prstGeom prst="rect">
            <a:avLst/>
          </a:prstGeom>
        </p:spPr>
      </p:pic>
      <p:sp>
        <p:nvSpPr>
          <p:cNvPr id="8" name="Rectangle 7">
            <a:extLst>
              <a:ext uri="{FF2B5EF4-FFF2-40B4-BE49-F238E27FC236}">
                <a16:creationId xmlns:a16="http://schemas.microsoft.com/office/drawing/2014/main" id="{C6443C19-6BBF-46E0-BCA3-DEE36811FA73}"/>
              </a:ext>
            </a:extLst>
          </p:cNvPr>
          <p:cNvSpPr/>
          <p:nvPr/>
        </p:nvSpPr>
        <p:spPr>
          <a:xfrm>
            <a:off x="4170216" y="5252261"/>
            <a:ext cx="3901517" cy="523220"/>
          </a:xfrm>
          <a:prstGeom prst="rect">
            <a:avLst/>
          </a:prstGeom>
        </p:spPr>
        <p:txBody>
          <a:bodyPr wrap="none">
            <a:spAutoFit/>
          </a:bodyPr>
          <a:lstStyle/>
          <a:p>
            <a:r>
              <a:rPr lang="en-GB" sz="1400" dirty="0">
                <a:hlinkClick r:id="rId10"/>
              </a:rPr>
              <a:t>https://www.youtube.com/watch?v=lV51FEOPOB4</a:t>
            </a:r>
            <a:endParaRPr lang="en-GB" sz="1400" dirty="0"/>
          </a:p>
          <a:p>
            <a:endParaRPr lang="en-GB" sz="1400" dirty="0"/>
          </a:p>
        </p:txBody>
      </p:sp>
      <p:pic>
        <p:nvPicPr>
          <p:cNvPr id="9" name="Online Media 8" title="Edexcel GCSE Geography - River System Characteristics">
            <a:hlinkClick r:id="" action="ppaction://media"/>
            <a:extLst>
              <a:ext uri="{FF2B5EF4-FFF2-40B4-BE49-F238E27FC236}">
                <a16:creationId xmlns:a16="http://schemas.microsoft.com/office/drawing/2014/main" id="{CF371F1D-B919-4F0E-8303-6CF6292FEE20}"/>
              </a:ext>
            </a:extLst>
          </p:cNvPr>
          <p:cNvPicPr>
            <a:picLocks noRot="1" noChangeAspect="1"/>
          </p:cNvPicPr>
          <p:nvPr>
            <a:videoFile r:link="rId1"/>
            <p:extLst>
              <p:ext uri="{DAA4B4D4-6D71-4841-9C94-3DE7FCFB9230}">
                <p14:media xmlns:p14="http://schemas.microsoft.com/office/powerpoint/2010/main" r:link="rId4"/>
              </p:ext>
            </p:extLst>
          </p:nvPr>
        </p:nvPicPr>
        <p:blipFill>
          <a:blip r:embed="rId11"/>
          <a:stretch>
            <a:fillRect/>
          </a:stretch>
        </p:blipFill>
        <p:spPr>
          <a:xfrm>
            <a:off x="8199759" y="2272788"/>
            <a:ext cx="3846035" cy="2884526"/>
          </a:xfrm>
          <a:prstGeom prst="rect">
            <a:avLst/>
          </a:prstGeom>
        </p:spPr>
      </p:pic>
      <p:sp>
        <p:nvSpPr>
          <p:cNvPr id="10" name="Rectangle 9">
            <a:extLst>
              <a:ext uri="{FF2B5EF4-FFF2-40B4-BE49-F238E27FC236}">
                <a16:creationId xmlns:a16="http://schemas.microsoft.com/office/drawing/2014/main" id="{0FB41E52-6BE6-41EA-BB1B-736B932D3884}"/>
              </a:ext>
            </a:extLst>
          </p:cNvPr>
          <p:cNvSpPr/>
          <p:nvPr/>
        </p:nvSpPr>
        <p:spPr>
          <a:xfrm>
            <a:off x="8147363" y="5252261"/>
            <a:ext cx="3950825" cy="523220"/>
          </a:xfrm>
          <a:prstGeom prst="rect">
            <a:avLst/>
          </a:prstGeom>
        </p:spPr>
        <p:txBody>
          <a:bodyPr wrap="none">
            <a:spAutoFit/>
          </a:bodyPr>
          <a:lstStyle/>
          <a:p>
            <a:r>
              <a:rPr lang="en-GB" sz="1400" dirty="0">
                <a:hlinkClick r:id="rId12"/>
              </a:rPr>
              <a:t>https://www.youtube.com/watch?v=72My4_uh8bE</a:t>
            </a:r>
            <a:endParaRPr lang="en-GB" sz="1400" dirty="0"/>
          </a:p>
          <a:p>
            <a:endParaRPr lang="en-GB" sz="1400" dirty="0"/>
          </a:p>
        </p:txBody>
      </p:sp>
    </p:spTree>
    <p:extLst>
      <p:ext uri="{BB962C8B-B14F-4D97-AF65-F5344CB8AC3E}">
        <p14:creationId xmlns:p14="http://schemas.microsoft.com/office/powerpoint/2010/main" val="295466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video>
              <p:cMediaNode vol="80000">
                <p:cTn id="27" fill="hold" display="0">
                  <p:stCondLst>
                    <p:cond delay="indefinite"/>
                  </p:stCondLst>
                </p:cTn>
                <p:tgtEl>
                  <p:spTgt spid="9"/>
                </p:tgtEl>
              </p:cMediaNode>
            </p:video>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467729" y="106954"/>
            <a:ext cx="10427214" cy="1015663"/>
          </a:xfrm>
          <a:prstGeom prst="rect">
            <a:avLst/>
          </a:prstGeom>
          <a:noFill/>
        </p:spPr>
        <p:txBody>
          <a:bodyPr wrap="none" lIns="91440" tIns="45720" rIns="91440" bIns="45720">
            <a:spAutoFit/>
          </a:bodyPr>
          <a:lstStyle/>
          <a:p>
            <a:pPr algn="ctr"/>
            <a:r>
              <a:rPr lang="en-US" sz="6000" b="1" dirty="0">
                <a:ln w="9525">
                  <a:solidFill>
                    <a:schemeClr val="bg1"/>
                  </a:solidFill>
                  <a:prstDash val="solid"/>
                </a:ln>
                <a:solidFill>
                  <a:srgbClr val="C00000"/>
                </a:solidFill>
                <a:effectLst>
                  <a:outerShdw blurRad="12700" dist="38100" dir="2700000" algn="tl" rotWithShape="0">
                    <a:schemeClr val="bg1">
                      <a:lumMod val="50000"/>
                    </a:schemeClr>
                  </a:outerShdw>
                </a:effectLst>
              </a:rPr>
              <a:t>And lessons, what are they like</a:t>
            </a:r>
            <a:r>
              <a:rPr lang="en-US" sz="6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a:t>
            </a:r>
          </a:p>
        </p:txBody>
      </p:sp>
      <p:pic>
        <p:nvPicPr>
          <p:cNvPr id="4" name="Picture 3">
            <a:extLst>
              <a:ext uri="{FF2B5EF4-FFF2-40B4-BE49-F238E27FC236}">
                <a16:creationId xmlns:a16="http://schemas.microsoft.com/office/drawing/2014/main" id="{EBE9CD5A-EA43-490A-AD64-F6727FAE27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819" y="23668"/>
            <a:ext cx="1441181" cy="1098949"/>
          </a:xfrm>
          <a:prstGeom prst="rect">
            <a:avLst/>
          </a:prstGeom>
          <a:noFill/>
          <a:ln>
            <a:noFill/>
          </a:ln>
        </p:spPr>
      </p:pic>
      <p:sp>
        <p:nvSpPr>
          <p:cNvPr id="5" name="Rectangle 4">
            <a:extLst>
              <a:ext uri="{FF2B5EF4-FFF2-40B4-BE49-F238E27FC236}">
                <a16:creationId xmlns:a16="http://schemas.microsoft.com/office/drawing/2014/main" id="{F12D25B1-2F96-466C-915F-1DC44404A2FC}"/>
              </a:ext>
            </a:extLst>
          </p:cNvPr>
          <p:cNvSpPr/>
          <p:nvPr/>
        </p:nvSpPr>
        <p:spPr>
          <a:xfrm>
            <a:off x="196156" y="1282734"/>
            <a:ext cx="11799685" cy="2677656"/>
          </a:xfrm>
          <a:prstGeom prst="rect">
            <a:avLst/>
          </a:prstGeom>
        </p:spPr>
        <p:txBody>
          <a:bodyPr wrap="square">
            <a:spAutoFit/>
          </a:bodyPr>
          <a:lstStyle/>
          <a:p>
            <a:r>
              <a:rPr lang="en-GB" sz="2800" dirty="0"/>
              <a:t>In class, lessons will seem familiar. We use a format for lessons that lower school pupils are used to. You are taught for 3 lessons a fortnight with homework each week. Lessons are a mix of group, independent and whole class work. </a:t>
            </a:r>
          </a:p>
          <a:p>
            <a:r>
              <a:rPr lang="en-GB" sz="2800" dirty="0"/>
              <a:t>You can access a typical lesson on the </a:t>
            </a:r>
            <a:r>
              <a:rPr lang="en-GB" sz="2800" dirty="0">
                <a:hlinkClick r:id="rId3"/>
              </a:rPr>
              <a:t>options page </a:t>
            </a:r>
            <a:r>
              <a:rPr lang="en-GB" sz="2800" dirty="0"/>
              <a:t>of the school website or by clicking on the link  below to some Stream uploads of lessons during lockdown.</a:t>
            </a:r>
          </a:p>
          <a:p>
            <a:endParaRPr lang="en-GB" sz="2800" dirty="0"/>
          </a:p>
        </p:txBody>
      </p:sp>
      <p:pic>
        <p:nvPicPr>
          <p:cNvPr id="2" name="Picture 1">
            <a:hlinkClick r:id="rId4"/>
            <a:extLst>
              <a:ext uri="{FF2B5EF4-FFF2-40B4-BE49-F238E27FC236}">
                <a16:creationId xmlns:a16="http://schemas.microsoft.com/office/drawing/2014/main" id="{BCC44981-770A-4ECB-A3B5-07E2FBEA8972}"/>
              </a:ext>
            </a:extLst>
          </p:cNvPr>
          <p:cNvPicPr>
            <a:picLocks noChangeAspect="1"/>
          </p:cNvPicPr>
          <p:nvPr/>
        </p:nvPicPr>
        <p:blipFill>
          <a:blip r:embed="rId5"/>
          <a:stretch>
            <a:fillRect/>
          </a:stretch>
        </p:blipFill>
        <p:spPr>
          <a:xfrm>
            <a:off x="467729" y="3571875"/>
            <a:ext cx="5423156" cy="3044825"/>
          </a:xfrm>
          <a:prstGeom prst="rect">
            <a:avLst/>
          </a:prstGeom>
        </p:spPr>
      </p:pic>
      <p:pic>
        <p:nvPicPr>
          <p:cNvPr id="3" name="Picture 2">
            <a:hlinkClick r:id="rId6"/>
            <a:extLst>
              <a:ext uri="{FF2B5EF4-FFF2-40B4-BE49-F238E27FC236}">
                <a16:creationId xmlns:a16="http://schemas.microsoft.com/office/drawing/2014/main" id="{D97B0BDC-65B0-447D-B1B7-B6817ECF12B6}"/>
              </a:ext>
            </a:extLst>
          </p:cNvPr>
          <p:cNvPicPr>
            <a:picLocks noChangeAspect="1"/>
          </p:cNvPicPr>
          <p:nvPr/>
        </p:nvPicPr>
        <p:blipFill>
          <a:blip r:embed="rId7"/>
          <a:stretch>
            <a:fillRect/>
          </a:stretch>
        </p:blipFill>
        <p:spPr>
          <a:xfrm>
            <a:off x="6301117" y="3584541"/>
            <a:ext cx="5434167" cy="3044825"/>
          </a:xfrm>
          <a:prstGeom prst="rect">
            <a:avLst/>
          </a:prstGeom>
        </p:spPr>
      </p:pic>
    </p:spTree>
    <p:extLst>
      <p:ext uri="{BB962C8B-B14F-4D97-AF65-F5344CB8AC3E}">
        <p14:creationId xmlns:p14="http://schemas.microsoft.com/office/powerpoint/2010/main" val="400222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334113-EA1F-4874-AA45-A5D079C5C540}"/>
              </a:ext>
            </a:extLst>
          </p:cNvPr>
          <p:cNvPicPr>
            <a:picLocks noChangeAspect="1"/>
          </p:cNvPicPr>
          <p:nvPr/>
        </p:nvPicPr>
        <p:blipFill>
          <a:blip r:embed="rId2"/>
          <a:stretch>
            <a:fillRect/>
          </a:stretch>
        </p:blipFill>
        <p:spPr>
          <a:xfrm rot="727257">
            <a:off x="5574105" y="1877194"/>
            <a:ext cx="6379868" cy="2944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5FD26307-3910-4F6D-828B-2DC6B043ED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89449" y="5938166"/>
            <a:ext cx="1257239" cy="864876"/>
          </a:xfrm>
          <a:prstGeom prst="rect">
            <a:avLst/>
          </a:prstGeom>
          <a:noFill/>
          <a:ln>
            <a:noFill/>
          </a:ln>
        </p:spPr>
      </p:pic>
      <p:sp>
        <p:nvSpPr>
          <p:cNvPr id="6" name="Rectangle 5">
            <a:extLst>
              <a:ext uri="{FF2B5EF4-FFF2-40B4-BE49-F238E27FC236}">
                <a16:creationId xmlns:a16="http://schemas.microsoft.com/office/drawing/2014/main" id="{DF1A402D-F734-4658-9A44-A0A058ACD055}"/>
              </a:ext>
            </a:extLst>
          </p:cNvPr>
          <p:cNvSpPr/>
          <p:nvPr/>
        </p:nvSpPr>
        <p:spPr>
          <a:xfrm>
            <a:off x="2529515" y="0"/>
            <a:ext cx="7132979"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Who will teach me?</a:t>
            </a:r>
          </a:p>
        </p:txBody>
      </p:sp>
      <p:sp>
        <p:nvSpPr>
          <p:cNvPr id="7" name="Rectangle 6">
            <a:extLst>
              <a:ext uri="{FF2B5EF4-FFF2-40B4-BE49-F238E27FC236}">
                <a16:creationId xmlns:a16="http://schemas.microsoft.com/office/drawing/2014/main" id="{8116E02C-D0C1-4419-AAE8-C32AEE8FB2B6}"/>
              </a:ext>
            </a:extLst>
          </p:cNvPr>
          <p:cNvSpPr/>
          <p:nvPr/>
        </p:nvSpPr>
        <p:spPr>
          <a:xfrm>
            <a:off x="273888" y="1620628"/>
            <a:ext cx="5062188" cy="3970318"/>
          </a:xfrm>
          <a:prstGeom prst="rect">
            <a:avLst/>
          </a:prstGeom>
        </p:spPr>
        <p:txBody>
          <a:bodyPr wrap="square">
            <a:spAutoFit/>
          </a:bodyPr>
          <a:lstStyle/>
          <a:p>
            <a:r>
              <a:rPr lang="en-GB" sz="3600" dirty="0"/>
              <a:t>GCSE Geography at PGHS is delivered by subject specialists, myself, Mr Bowles, and my colleagues Miss </a:t>
            </a:r>
            <a:r>
              <a:rPr lang="en-GB" sz="3600" dirty="0" err="1"/>
              <a:t>Wignall</a:t>
            </a:r>
            <a:r>
              <a:rPr lang="en-GB" sz="3600" dirty="0"/>
              <a:t> and Mr Ward…the dream team!</a:t>
            </a:r>
          </a:p>
        </p:txBody>
      </p:sp>
    </p:spTree>
    <p:extLst>
      <p:ext uri="{BB962C8B-B14F-4D97-AF65-F5344CB8AC3E}">
        <p14:creationId xmlns:p14="http://schemas.microsoft.com/office/powerpoint/2010/main" val="377709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D26307-3910-4F6D-828B-2DC6B043ED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89449" y="5938166"/>
            <a:ext cx="1257239" cy="864876"/>
          </a:xfrm>
          <a:prstGeom prst="rect">
            <a:avLst/>
          </a:prstGeom>
          <a:noFill/>
          <a:ln>
            <a:noFill/>
          </a:ln>
        </p:spPr>
      </p:pic>
      <p:sp>
        <p:nvSpPr>
          <p:cNvPr id="6" name="Rectangle 5">
            <a:extLst>
              <a:ext uri="{FF2B5EF4-FFF2-40B4-BE49-F238E27FC236}">
                <a16:creationId xmlns:a16="http://schemas.microsoft.com/office/drawing/2014/main" id="{DF1A402D-F734-4658-9A44-A0A058ACD055}"/>
              </a:ext>
            </a:extLst>
          </p:cNvPr>
          <p:cNvSpPr/>
          <p:nvPr/>
        </p:nvSpPr>
        <p:spPr>
          <a:xfrm>
            <a:off x="1467484" y="0"/>
            <a:ext cx="9044400" cy="1107996"/>
          </a:xfrm>
          <a:prstGeom prst="rect">
            <a:avLst/>
          </a:prstGeom>
          <a:noFill/>
        </p:spPr>
        <p:txBody>
          <a:bodyPr wrap="none" lIns="91440" tIns="45720" rIns="91440" bIns="45720">
            <a:spAutoFit/>
          </a:bodyPr>
          <a:lstStyle/>
          <a:p>
            <a:pPr algn="ctr"/>
            <a:r>
              <a:rPr lang="en-US" sz="6600" b="1" cap="none" spc="0">
                <a:ln w="9525">
                  <a:solidFill>
                    <a:schemeClr val="bg1"/>
                  </a:solidFill>
                  <a:prstDash val="solid"/>
                </a:ln>
                <a:solidFill>
                  <a:srgbClr val="C00000"/>
                </a:solidFill>
                <a:effectLst>
                  <a:outerShdw blurRad="12700" dist="38100" dir="2700000" algn="tl" rotWithShape="0">
                    <a:schemeClr val="bg1">
                      <a:lumMod val="50000"/>
                    </a:schemeClr>
                  </a:outerShdw>
                </a:effectLst>
              </a:rPr>
              <a:t>How can I find out more?</a:t>
            </a:r>
            <a:endParaRPr lang="en-US" sz="6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7" name="Rectangle 6">
            <a:extLst>
              <a:ext uri="{FF2B5EF4-FFF2-40B4-BE49-F238E27FC236}">
                <a16:creationId xmlns:a16="http://schemas.microsoft.com/office/drawing/2014/main" id="{8116E02C-D0C1-4419-AAE8-C32AEE8FB2B6}"/>
              </a:ext>
            </a:extLst>
          </p:cNvPr>
          <p:cNvSpPr/>
          <p:nvPr/>
        </p:nvSpPr>
        <p:spPr>
          <a:xfrm>
            <a:off x="145312" y="1477111"/>
            <a:ext cx="7438197" cy="5016758"/>
          </a:xfrm>
          <a:prstGeom prst="rect">
            <a:avLst/>
          </a:prstGeom>
        </p:spPr>
        <p:txBody>
          <a:bodyPr wrap="square">
            <a:spAutoFit/>
          </a:bodyPr>
          <a:lstStyle/>
          <a:p>
            <a:r>
              <a:rPr lang="en-GB" sz="3200" dirty="0"/>
              <a:t>Please don’t hesitate to drop me a line if there are questions I have not answered in this presentation, (</a:t>
            </a:r>
            <a:r>
              <a:rPr lang="en-GB" sz="3200" dirty="0">
                <a:hlinkClick r:id="rId3"/>
              </a:rPr>
              <a:t>g.bowles@penworthamgirls.lancs.sch.uk</a:t>
            </a:r>
            <a:r>
              <a:rPr lang="en-GB" sz="3200" dirty="0"/>
              <a:t>).</a:t>
            </a:r>
          </a:p>
          <a:p>
            <a:endParaRPr lang="en-GB" sz="3200" dirty="0"/>
          </a:p>
          <a:p>
            <a:r>
              <a:rPr lang="en-GB" sz="3200" dirty="0"/>
              <a:t>You can come to speak to me in school and look over some GCSE exercise and text books, and there will be a Futures Evening in school on 21</a:t>
            </a:r>
            <a:r>
              <a:rPr lang="en-GB" sz="3200" baseline="30000" dirty="0"/>
              <a:t>st</a:t>
            </a:r>
            <a:r>
              <a:rPr lang="en-GB" sz="3200" dirty="0"/>
              <a:t> April. </a:t>
            </a:r>
          </a:p>
          <a:p>
            <a:endParaRPr lang="en-GB" sz="3200" dirty="0"/>
          </a:p>
        </p:txBody>
      </p:sp>
      <p:pic>
        <p:nvPicPr>
          <p:cNvPr id="7170" name="Picture 2" descr="laptop wave">
            <a:extLst>
              <a:ext uri="{FF2B5EF4-FFF2-40B4-BE49-F238E27FC236}">
                <a16:creationId xmlns:a16="http://schemas.microsoft.com/office/drawing/2014/main" id="{6C70DADE-457E-4D7D-894D-8EDBCD7C2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926" y="1611883"/>
            <a:ext cx="3790950" cy="3790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22E33ACD-2678-4D4C-937B-B2658F1C58AA}"/>
              </a:ext>
            </a:extLst>
          </p:cNvPr>
          <p:cNvSpPr txBox="1"/>
          <p:nvPr/>
        </p:nvSpPr>
        <p:spPr>
          <a:xfrm rot="20722696">
            <a:off x="9303489" y="5249063"/>
            <a:ext cx="3121762" cy="769441"/>
          </a:xfrm>
          <a:prstGeom prst="rect">
            <a:avLst/>
          </a:prstGeom>
          <a:noFill/>
        </p:spPr>
        <p:txBody>
          <a:bodyPr wrap="square" rtlCol="0">
            <a:spAutoFit/>
          </a:bodyPr>
          <a:lstStyle/>
          <a:p>
            <a:r>
              <a:rPr lang="en-GB" sz="4400" b="1" i="1" dirty="0">
                <a:latin typeface="Ink Free" panose="03080402000500000000" pitchFamily="66" charset="0"/>
              </a:rPr>
              <a:t>Mr Bowles </a:t>
            </a:r>
          </a:p>
        </p:txBody>
      </p:sp>
    </p:spTree>
    <p:extLst>
      <p:ext uri="{BB962C8B-B14F-4D97-AF65-F5344CB8AC3E}">
        <p14:creationId xmlns:p14="http://schemas.microsoft.com/office/powerpoint/2010/main" val="303552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285659" y="0"/>
            <a:ext cx="11620681"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Thinking about Geography as a GCSE option?</a:t>
            </a:r>
          </a:p>
        </p:txBody>
      </p:sp>
      <p:pic>
        <p:nvPicPr>
          <p:cNvPr id="1026" name="Picture 2" descr="Bitmoji Image">
            <a:extLst>
              <a:ext uri="{FF2B5EF4-FFF2-40B4-BE49-F238E27FC236}">
                <a16:creationId xmlns:a16="http://schemas.microsoft.com/office/drawing/2014/main" id="{B26DEE11-EE78-4BA0-B601-6DDC5996E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014" y="1208665"/>
            <a:ext cx="3790950" cy="37909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id="{85B23419-72EF-410D-A4C5-EC20F9C338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61210" y="5829666"/>
            <a:ext cx="1069580" cy="906414"/>
          </a:xfrm>
          <a:prstGeom prst="rect">
            <a:avLst/>
          </a:prstGeom>
          <a:noFill/>
          <a:ln>
            <a:noFill/>
          </a:ln>
        </p:spPr>
      </p:pic>
      <p:grpSp>
        <p:nvGrpSpPr>
          <p:cNvPr id="17" name="Group 16">
            <a:extLst>
              <a:ext uri="{FF2B5EF4-FFF2-40B4-BE49-F238E27FC236}">
                <a16:creationId xmlns:a16="http://schemas.microsoft.com/office/drawing/2014/main" id="{C95AE79D-E35B-4E68-BC93-5DDD0D32DB31}"/>
              </a:ext>
            </a:extLst>
          </p:cNvPr>
          <p:cNvGrpSpPr/>
          <p:nvPr/>
        </p:nvGrpSpPr>
        <p:grpSpPr>
          <a:xfrm>
            <a:off x="7555096" y="1100832"/>
            <a:ext cx="4351244" cy="1652073"/>
            <a:chOff x="3076575" y="2157412"/>
            <a:chExt cx="6191250" cy="2935965"/>
          </a:xfrm>
        </p:grpSpPr>
        <p:pic>
          <p:nvPicPr>
            <p:cNvPr id="14" name="Picture 13">
              <a:extLst>
                <a:ext uri="{FF2B5EF4-FFF2-40B4-BE49-F238E27FC236}">
                  <a16:creationId xmlns:a16="http://schemas.microsoft.com/office/drawing/2014/main" id="{0BCBB964-03EF-4E68-A90E-84E9085A1B03}"/>
                </a:ext>
              </a:extLst>
            </p:cNvPr>
            <p:cNvPicPr>
              <a:picLocks noChangeAspect="1"/>
            </p:cNvPicPr>
            <p:nvPr/>
          </p:nvPicPr>
          <p:blipFill>
            <a:blip r:embed="rId4"/>
            <a:stretch>
              <a:fillRect/>
            </a:stretch>
          </p:blipFill>
          <p:spPr>
            <a:xfrm>
              <a:off x="3076575" y="2157412"/>
              <a:ext cx="6191250" cy="2935965"/>
            </a:xfrm>
            <a:prstGeom prst="rect">
              <a:avLst/>
            </a:prstGeom>
          </p:spPr>
        </p:pic>
        <p:pic>
          <p:nvPicPr>
            <p:cNvPr id="16" name="Picture 15">
              <a:extLst>
                <a:ext uri="{FF2B5EF4-FFF2-40B4-BE49-F238E27FC236}">
                  <a16:creationId xmlns:a16="http://schemas.microsoft.com/office/drawing/2014/main" id="{C002AD41-34B9-446A-A3C4-B549B2FF4CDA}"/>
                </a:ext>
              </a:extLst>
            </p:cNvPr>
            <p:cNvPicPr>
              <a:picLocks noChangeAspect="1"/>
            </p:cNvPicPr>
            <p:nvPr/>
          </p:nvPicPr>
          <p:blipFill>
            <a:blip r:embed="rId5"/>
            <a:stretch>
              <a:fillRect/>
            </a:stretch>
          </p:blipFill>
          <p:spPr>
            <a:xfrm>
              <a:off x="6577284" y="4597062"/>
              <a:ext cx="1266825" cy="390525"/>
            </a:xfrm>
            <a:prstGeom prst="rect">
              <a:avLst/>
            </a:prstGeom>
          </p:spPr>
        </p:pic>
      </p:grpSp>
      <p:grpSp>
        <p:nvGrpSpPr>
          <p:cNvPr id="19" name="Group 18">
            <a:extLst>
              <a:ext uri="{FF2B5EF4-FFF2-40B4-BE49-F238E27FC236}">
                <a16:creationId xmlns:a16="http://schemas.microsoft.com/office/drawing/2014/main" id="{33EB5BC7-6582-4C33-9167-81CB04827D4C}"/>
              </a:ext>
            </a:extLst>
          </p:cNvPr>
          <p:cNvGrpSpPr/>
          <p:nvPr/>
        </p:nvGrpSpPr>
        <p:grpSpPr>
          <a:xfrm>
            <a:off x="168582" y="3037827"/>
            <a:ext cx="4363748" cy="1704693"/>
            <a:chOff x="2924175" y="2009775"/>
            <a:chExt cx="6648450" cy="3143250"/>
          </a:xfrm>
        </p:grpSpPr>
        <p:pic>
          <p:nvPicPr>
            <p:cNvPr id="13" name="Picture 12">
              <a:extLst>
                <a:ext uri="{FF2B5EF4-FFF2-40B4-BE49-F238E27FC236}">
                  <a16:creationId xmlns:a16="http://schemas.microsoft.com/office/drawing/2014/main" id="{EB322053-320B-4E90-82C1-B5700D192C5C}"/>
                </a:ext>
              </a:extLst>
            </p:cNvPr>
            <p:cNvPicPr>
              <a:picLocks noChangeAspect="1"/>
            </p:cNvPicPr>
            <p:nvPr/>
          </p:nvPicPr>
          <p:blipFill>
            <a:blip r:embed="rId6"/>
            <a:stretch>
              <a:fillRect/>
            </a:stretch>
          </p:blipFill>
          <p:spPr>
            <a:xfrm>
              <a:off x="2924175" y="2009775"/>
              <a:ext cx="6648450" cy="3143250"/>
            </a:xfrm>
            <a:prstGeom prst="rect">
              <a:avLst/>
            </a:prstGeom>
          </p:spPr>
        </p:pic>
        <p:pic>
          <p:nvPicPr>
            <p:cNvPr id="18" name="Picture 17">
              <a:extLst>
                <a:ext uri="{FF2B5EF4-FFF2-40B4-BE49-F238E27FC236}">
                  <a16:creationId xmlns:a16="http://schemas.microsoft.com/office/drawing/2014/main" id="{E55C0933-B94E-4FB1-9BD0-16A5CAD3D4DC}"/>
                </a:ext>
              </a:extLst>
            </p:cNvPr>
            <p:cNvPicPr>
              <a:picLocks noChangeAspect="1"/>
            </p:cNvPicPr>
            <p:nvPr/>
          </p:nvPicPr>
          <p:blipFill>
            <a:blip r:embed="rId5"/>
            <a:stretch>
              <a:fillRect/>
            </a:stretch>
          </p:blipFill>
          <p:spPr>
            <a:xfrm>
              <a:off x="6858014" y="4577749"/>
              <a:ext cx="1266825" cy="390525"/>
            </a:xfrm>
            <a:prstGeom prst="rect">
              <a:avLst/>
            </a:prstGeom>
          </p:spPr>
        </p:pic>
      </p:grpSp>
      <p:grpSp>
        <p:nvGrpSpPr>
          <p:cNvPr id="21" name="Group 20">
            <a:extLst>
              <a:ext uri="{FF2B5EF4-FFF2-40B4-BE49-F238E27FC236}">
                <a16:creationId xmlns:a16="http://schemas.microsoft.com/office/drawing/2014/main" id="{944A4DC7-1D14-4CD6-AC07-E37021E93D31}"/>
              </a:ext>
            </a:extLst>
          </p:cNvPr>
          <p:cNvGrpSpPr/>
          <p:nvPr/>
        </p:nvGrpSpPr>
        <p:grpSpPr>
          <a:xfrm>
            <a:off x="7555096" y="3027467"/>
            <a:ext cx="4351244" cy="1704693"/>
            <a:chOff x="2933700" y="2009775"/>
            <a:chExt cx="6629400" cy="3143250"/>
          </a:xfrm>
        </p:grpSpPr>
        <p:pic>
          <p:nvPicPr>
            <p:cNvPr id="12" name="Picture 11">
              <a:extLst>
                <a:ext uri="{FF2B5EF4-FFF2-40B4-BE49-F238E27FC236}">
                  <a16:creationId xmlns:a16="http://schemas.microsoft.com/office/drawing/2014/main" id="{53F2DBFC-E0D0-42EE-993A-38A0BF062E5F}"/>
                </a:ext>
              </a:extLst>
            </p:cNvPr>
            <p:cNvPicPr>
              <a:picLocks noChangeAspect="1"/>
            </p:cNvPicPr>
            <p:nvPr/>
          </p:nvPicPr>
          <p:blipFill>
            <a:blip r:embed="rId7"/>
            <a:stretch>
              <a:fillRect/>
            </a:stretch>
          </p:blipFill>
          <p:spPr>
            <a:xfrm>
              <a:off x="2933700" y="2009775"/>
              <a:ext cx="6629400" cy="3143250"/>
            </a:xfrm>
            <a:prstGeom prst="rect">
              <a:avLst/>
            </a:prstGeom>
          </p:spPr>
        </p:pic>
        <p:pic>
          <p:nvPicPr>
            <p:cNvPr id="20" name="Picture 19">
              <a:extLst>
                <a:ext uri="{FF2B5EF4-FFF2-40B4-BE49-F238E27FC236}">
                  <a16:creationId xmlns:a16="http://schemas.microsoft.com/office/drawing/2014/main" id="{FE215BAC-43E8-4336-AD64-DDC6C83E91C3}"/>
                </a:ext>
              </a:extLst>
            </p:cNvPr>
            <p:cNvPicPr>
              <a:picLocks noChangeAspect="1"/>
            </p:cNvPicPr>
            <p:nvPr/>
          </p:nvPicPr>
          <p:blipFill>
            <a:blip r:embed="rId5"/>
            <a:stretch>
              <a:fillRect/>
            </a:stretch>
          </p:blipFill>
          <p:spPr>
            <a:xfrm>
              <a:off x="6729547" y="4705350"/>
              <a:ext cx="1266825" cy="390525"/>
            </a:xfrm>
            <a:prstGeom prst="rect">
              <a:avLst/>
            </a:prstGeom>
          </p:spPr>
        </p:pic>
      </p:grpSp>
      <p:grpSp>
        <p:nvGrpSpPr>
          <p:cNvPr id="23" name="Group 22">
            <a:extLst>
              <a:ext uri="{FF2B5EF4-FFF2-40B4-BE49-F238E27FC236}">
                <a16:creationId xmlns:a16="http://schemas.microsoft.com/office/drawing/2014/main" id="{26C7C0C0-A0EB-4762-9965-FAADB7F4DBBA}"/>
              </a:ext>
            </a:extLst>
          </p:cNvPr>
          <p:cNvGrpSpPr/>
          <p:nvPr/>
        </p:nvGrpSpPr>
        <p:grpSpPr>
          <a:xfrm>
            <a:off x="168582" y="4964493"/>
            <a:ext cx="4370000" cy="1709859"/>
            <a:chOff x="2767012" y="1852612"/>
            <a:chExt cx="6657975" cy="3152775"/>
          </a:xfrm>
        </p:grpSpPr>
        <p:pic>
          <p:nvPicPr>
            <p:cNvPr id="11" name="Picture 10">
              <a:extLst>
                <a:ext uri="{FF2B5EF4-FFF2-40B4-BE49-F238E27FC236}">
                  <a16:creationId xmlns:a16="http://schemas.microsoft.com/office/drawing/2014/main" id="{552E95F8-D0C0-4289-AB57-912042CF4A44}"/>
                </a:ext>
              </a:extLst>
            </p:cNvPr>
            <p:cNvPicPr>
              <a:picLocks noChangeAspect="1"/>
            </p:cNvPicPr>
            <p:nvPr/>
          </p:nvPicPr>
          <p:blipFill>
            <a:blip r:embed="rId8"/>
            <a:stretch>
              <a:fillRect/>
            </a:stretch>
          </p:blipFill>
          <p:spPr>
            <a:xfrm>
              <a:off x="2767012" y="1852612"/>
              <a:ext cx="6657975" cy="3152775"/>
            </a:xfrm>
            <a:prstGeom prst="rect">
              <a:avLst/>
            </a:prstGeom>
          </p:spPr>
        </p:pic>
        <p:pic>
          <p:nvPicPr>
            <p:cNvPr id="22" name="Picture 21">
              <a:extLst>
                <a:ext uri="{FF2B5EF4-FFF2-40B4-BE49-F238E27FC236}">
                  <a16:creationId xmlns:a16="http://schemas.microsoft.com/office/drawing/2014/main" id="{DC650042-CEA0-40BC-B76D-0655DBFE2FD8}"/>
                </a:ext>
              </a:extLst>
            </p:cNvPr>
            <p:cNvPicPr>
              <a:picLocks noChangeAspect="1"/>
            </p:cNvPicPr>
            <p:nvPr/>
          </p:nvPicPr>
          <p:blipFill>
            <a:blip r:embed="rId5"/>
            <a:stretch>
              <a:fillRect/>
            </a:stretch>
          </p:blipFill>
          <p:spPr>
            <a:xfrm>
              <a:off x="6622391" y="4548188"/>
              <a:ext cx="1266825" cy="390525"/>
            </a:xfrm>
            <a:prstGeom prst="rect">
              <a:avLst/>
            </a:prstGeom>
          </p:spPr>
        </p:pic>
      </p:grpSp>
      <p:grpSp>
        <p:nvGrpSpPr>
          <p:cNvPr id="25" name="Group 24">
            <a:extLst>
              <a:ext uri="{FF2B5EF4-FFF2-40B4-BE49-F238E27FC236}">
                <a16:creationId xmlns:a16="http://schemas.microsoft.com/office/drawing/2014/main" id="{1239CA28-F737-4575-8432-2E8286661E90}"/>
              </a:ext>
            </a:extLst>
          </p:cNvPr>
          <p:cNvGrpSpPr/>
          <p:nvPr/>
        </p:nvGrpSpPr>
        <p:grpSpPr>
          <a:xfrm>
            <a:off x="7528002" y="4964493"/>
            <a:ext cx="4407637" cy="1771587"/>
            <a:chOff x="2781300" y="1852612"/>
            <a:chExt cx="6629400" cy="3152775"/>
          </a:xfrm>
        </p:grpSpPr>
        <p:pic>
          <p:nvPicPr>
            <p:cNvPr id="10" name="Picture 9">
              <a:extLst>
                <a:ext uri="{FF2B5EF4-FFF2-40B4-BE49-F238E27FC236}">
                  <a16:creationId xmlns:a16="http://schemas.microsoft.com/office/drawing/2014/main" id="{4857E1D5-9050-4EBF-9DAB-C7553CDBFB52}"/>
                </a:ext>
              </a:extLst>
            </p:cNvPr>
            <p:cNvPicPr>
              <a:picLocks noChangeAspect="1"/>
            </p:cNvPicPr>
            <p:nvPr/>
          </p:nvPicPr>
          <p:blipFill>
            <a:blip r:embed="rId9"/>
            <a:stretch>
              <a:fillRect/>
            </a:stretch>
          </p:blipFill>
          <p:spPr>
            <a:xfrm>
              <a:off x="2781300" y="1852612"/>
              <a:ext cx="6629400" cy="3152775"/>
            </a:xfrm>
            <a:prstGeom prst="rect">
              <a:avLst/>
            </a:prstGeom>
          </p:spPr>
        </p:pic>
        <p:pic>
          <p:nvPicPr>
            <p:cNvPr id="24" name="Picture 23">
              <a:extLst>
                <a:ext uri="{FF2B5EF4-FFF2-40B4-BE49-F238E27FC236}">
                  <a16:creationId xmlns:a16="http://schemas.microsoft.com/office/drawing/2014/main" id="{185330A0-C810-4FCC-9C64-D46F900D758C}"/>
                </a:ext>
              </a:extLst>
            </p:cNvPr>
            <p:cNvPicPr>
              <a:picLocks noChangeAspect="1"/>
            </p:cNvPicPr>
            <p:nvPr/>
          </p:nvPicPr>
          <p:blipFill>
            <a:blip r:embed="rId5"/>
            <a:stretch>
              <a:fillRect/>
            </a:stretch>
          </p:blipFill>
          <p:spPr>
            <a:xfrm>
              <a:off x="6696074" y="4474029"/>
              <a:ext cx="1266825" cy="390525"/>
            </a:xfrm>
            <a:prstGeom prst="rect">
              <a:avLst/>
            </a:prstGeom>
          </p:spPr>
        </p:pic>
      </p:grpSp>
      <p:grpSp>
        <p:nvGrpSpPr>
          <p:cNvPr id="27" name="Group 26">
            <a:extLst>
              <a:ext uri="{FF2B5EF4-FFF2-40B4-BE49-F238E27FC236}">
                <a16:creationId xmlns:a16="http://schemas.microsoft.com/office/drawing/2014/main" id="{56C316BF-C620-45EE-970D-9E910B1532E3}"/>
              </a:ext>
            </a:extLst>
          </p:cNvPr>
          <p:cNvGrpSpPr/>
          <p:nvPr/>
        </p:nvGrpSpPr>
        <p:grpSpPr>
          <a:xfrm>
            <a:off x="168582" y="1100831"/>
            <a:ext cx="4395007" cy="1715024"/>
            <a:chOff x="1519237" y="2085975"/>
            <a:chExt cx="6696075" cy="3162300"/>
          </a:xfrm>
        </p:grpSpPr>
        <p:pic>
          <p:nvPicPr>
            <p:cNvPr id="9" name="Picture 8">
              <a:extLst>
                <a:ext uri="{FF2B5EF4-FFF2-40B4-BE49-F238E27FC236}">
                  <a16:creationId xmlns:a16="http://schemas.microsoft.com/office/drawing/2014/main" id="{CE20012C-CB70-4FDB-A083-AAB6BD9976B6}"/>
                </a:ext>
              </a:extLst>
            </p:cNvPr>
            <p:cNvPicPr>
              <a:picLocks noChangeAspect="1"/>
            </p:cNvPicPr>
            <p:nvPr/>
          </p:nvPicPr>
          <p:blipFill>
            <a:blip r:embed="rId10"/>
            <a:stretch>
              <a:fillRect/>
            </a:stretch>
          </p:blipFill>
          <p:spPr>
            <a:xfrm>
              <a:off x="1519237" y="2085975"/>
              <a:ext cx="6696075" cy="3162300"/>
            </a:xfrm>
            <a:prstGeom prst="rect">
              <a:avLst/>
            </a:prstGeom>
          </p:spPr>
        </p:pic>
        <p:pic>
          <p:nvPicPr>
            <p:cNvPr id="26" name="Picture 25">
              <a:extLst>
                <a:ext uri="{FF2B5EF4-FFF2-40B4-BE49-F238E27FC236}">
                  <a16:creationId xmlns:a16="http://schemas.microsoft.com/office/drawing/2014/main" id="{B952832E-AFC6-4D66-96F3-467E589CB1DE}"/>
                </a:ext>
              </a:extLst>
            </p:cNvPr>
            <p:cNvPicPr>
              <a:picLocks noChangeAspect="1"/>
            </p:cNvPicPr>
            <p:nvPr/>
          </p:nvPicPr>
          <p:blipFill>
            <a:blip r:embed="rId5"/>
            <a:stretch>
              <a:fillRect/>
            </a:stretch>
          </p:blipFill>
          <p:spPr>
            <a:xfrm>
              <a:off x="5462586" y="4743450"/>
              <a:ext cx="1266825" cy="390525"/>
            </a:xfrm>
            <a:prstGeom prst="rect">
              <a:avLst/>
            </a:prstGeom>
          </p:spPr>
        </p:pic>
      </p:grpSp>
    </p:spTree>
    <p:extLst>
      <p:ext uri="{BB962C8B-B14F-4D97-AF65-F5344CB8AC3E}">
        <p14:creationId xmlns:p14="http://schemas.microsoft.com/office/powerpoint/2010/main" val="161192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285659" y="0"/>
            <a:ext cx="11620681"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Thinking about Geography as a GCSE option?</a:t>
            </a:r>
          </a:p>
        </p:txBody>
      </p:sp>
      <p:pic>
        <p:nvPicPr>
          <p:cNvPr id="2050" name="Picture 2" descr="hugging earth">
            <a:extLst>
              <a:ext uri="{FF2B5EF4-FFF2-40B4-BE49-F238E27FC236}">
                <a16:creationId xmlns:a16="http://schemas.microsoft.com/office/drawing/2014/main" id="{9209A715-7FCC-4B2C-B323-6C0FC4C0C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60" y="1240059"/>
            <a:ext cx="5107577" cy="5107577"/>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7">
            <a:extLst>
              <a:ext uri="{FF2B5EF4-FFF2-40B4-BE49-F238E27FC236}">
                <a16:creationId xmlns:a16="http://schemas.microsoft.com/office/drawing/2014/main" id="{6A2CB29C-2361-4D5D-93C1-9ABF378525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sp>
        <p:nvSpPr>
          <p:cNvPr id="2" name="TextBox 1">
            <a:extLst>
              <a:ext uri="{FF2B5EF4-FFF2-40B4-BE49-F238E27FC236}">
                <a16:creationId xmlns:a16="http://schemas.microsoft.com/office/drawing/2014/main" id="{FB895284-E91F-4BD3-80FE-AFD2BEBC8F32}"/>
              </a:ext>
            </a:extLst>
          </p:cNvPr>
          <p:cNvSpPr txBox="1"/>
          <p:nvPr/>
        </p:nvSpPr>
        <p:spPr>
          <a:xfrm>
            <a:off x="4076609" y="1018520"/>
            <a:ext cx="7610566" cy="5632311"/>
          </a:xfrm>
          <a:prstGeom prst="rect">
            <a:avLst/>
          </a:prstGeom>
          <a:noFill/>
        </p:spPr>
        <p:txBody>
          <a:bodyPr wrap="square" rtlCol="0">
            <a:spAutoFit/>
          </a:bodyPr>
          <a:lstStyle/>
          <a:p>
            <a:r>
              <a:rPr lang="en-GB" sz="4000" dirty="0"/>
              <a:t>Geography is the study of our wonderful planet; isn’t that about as important as it gets?!</a:t>
            </a:r>
          </a:p>
          <a:p>
            <a:endParaRPr lang="en-GB" sz="4000" dirty="0"/>
          </a:p>
          <a:p>
            <a:r>
              <a:rPr lang="en-GB" sz="4000" dirty="0"/>
              <a:t>Geographers help us to understand the Earth, so we can use and interact with it in a more sustainable, safer and harmonious way.</a:t>
            </a:r>
          </a:p>
        </p:txBody>
      </p:sp>
    </p:spTree>
    <p:extLst>
      <p:ext uri="{BB962C8B-B14F-4D97-AF65-F5344CB8AC3E}">
        <p14:creationId xmlns:p14="http://schemas.microsoft.com/office/powerpoint/2010/main" val="370171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3286709" y="0"/>
            <a:ext cx="5618589"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Is Geography for me?</a:t>
            </a:r>
          </a:p>
        </p:txBody>
      </p:sp>
      <p:pic>
        <p:nvPicPr>
          <p:cNvPr id="28" name="Picture 27">
            <a:extLst>
              <a:ext uri="{FF2B5EF4-FFF2-40B4-BE49-F238E27FC236}">
                <a16:creationId xmlns:a16="http://schemas.microsoft.com/office/drawing/2014/main" id="{6A2CB29C-2361-4D5D-93C1-9ABF378525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sp>
        <p:nvSpPr>
          <p:cNvPr id="2" name="TextBox 1">
            <a:extLst>
              <a:ext uri="{FF2B5EF4-FFF2-40B4-BE49-F238E27FC236}">
                <a16:creationId xmlns:a16="http://schemas.microsoft.com/office/drawing/2014/main" id="{FB895284-E91F-4BD3-80FE-AFD2BEBC8F32}"/>
              </a:ext>
            </a:extLst>
          </p:cNvPr>
          <p:cNvSpPr txBox="1"/>
          <p:nvPr/>
        </p:nvSpPr>
        <p:spPr>
          <a:xfrm>
            <a:off x="61958" y="1124222"/>
            <a:ext cx="8080557" cy="5509200"/>
          </a:xfrm>
          <a:prstGeom prst="rect">
            <a:avLst/>
          </a:prstGeom>
          <a:noFill/>
        </p:spPr>
        <p:txBody>
          <a:bodyPr wrap="square" rtlCol="0">
            <a:spAutoFit/>
          </a:bodyPr>
          <a:lstStyle/>
          <a:p>
            <a:r>
              <a:rPr lang="en-GB" sz="3200" dirty="0"/>
              <a:t>You will pretty much know the answer to this one already!</a:t>
            </a:r>
          </a:p>
          <a:p>
            <a:endParaRPr lang="en-GB" sz="1600" dirty="0"/>
          </a:p>
          <a:p>
            <a:r>
              <a:rPr lang="en-GB" sz="3200" dirty="0"/>
              <a:t>The GCSE Geography course combines the study of content you are familiar with already (like development, rivers landscapes and world biomes) with new and interesting topics on issues like the emergence of India and our use of resources.</a:t>
            </a:r>
          </a:p>
          <a:p>
            <a:r>
              <a:rPr lang="en-GB" sz="1600" dirty="0">
                <a:solidFill>
                  <a:schemeClr val="bg1"/>
                </a:solidFill>
              </a:rPr>
              <a:t>g</a:t>
            </a:r>
          </a:p>
          <a:p>
            <a:r>
              <a:rPr lang="en-GB" sz="3200" dirty="0"/>
              <a:t>Basically, if you have liked the subject so far, the GCSE will not disappoint!</a:t>
            </a:r>
          </a:p>
        </p:txBody>
      </p:sp>
      <p:pic>
        <p:nvPicPr>
          <p:cNvPr id="3074" name="Picture 2" descr="Bitmoji Image">
            <a:extLst>
              <a:ext uri="{FF2B5EF4-FFF2-40B4-BE49-F238E27FC236}">
                <a16:creationId xmlns:a16="http://schemas.microsoft.com/office/drawing/2014/main" id="{EFF5D78A-3B10-49BD-96CB-2A8781724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092" y="1368062"/>
            <a:ext cx="3790950" cy="3790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3476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38885" y="139462"/>
            <a:ext cx="12269770"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I don’t want to learn countries and </a:t>
            </a:r>
            <a:r>
              <a:rPr lang="en-US" sz="4400" b="1" cap="none" spc="0" dirty="0" err="1">
                <a:ln w="9525">
                  <a:solidFill>
                    <a:schemeClr val="bg1"/>
                  </a:solidFill>
                  <a:prstDash val="solid"/>
                </a:ln>
                <a:solidFill>
                  <a:srgbClr val="C00000"/>
                </a:solidFill>
                <a:effectLst>
                  <a:outerShdw blurRad="12700" dist="38100" dir="2700000" algn="tl" rotWithShape="0">
                    <a:schemeClr val="bg1">
                      <a:lumMod val="50000"/>
                    </a:schemeClr>
                  </a:outerShdw>
                </a:effectLst>
              </a:rPr>
              <a:t>colour</a:t>
            </a:r>
            <a:r>
              <a:rPr lang="en-US" sz="4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 in maps…</a:t>
            </a:r>
          </a:p>
        </p:txBody>
      </p:sp>
      <p:pic>
        <p:nvPicPr>
          <p:cNvPr id="28" name="Picture 27">
            <a:extLst>
              <a:ext uri="{FF2B5EF4-FFF2-40B4-BE49-F238E27FC236}">
                <a16:creationId xmlns:a16="http://schemas.microsoft.com/office/drawing/2014/main" id="{6A2CB29C-2361-4D5D-93C1-9ABF378525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sp>
        <p:nvSpPr>
          <p:cNvPr id="2" name="TextBox 1">
            <a:extLst>
              <a:ext uri="{FF2B5EF4-FFF2-40B4-BE49-F238E27FC236}">
                <a16:creationId xmlns:a16="http://schemas.microsoft.com/office/drawing/2014/main" id="{FB895284-E91F-4BD3-80FE-AFD2BEBC8F32}"/>
              </a:ext>
            </a:extLst>
          </p:cNvPr>
          <p:cNvSpPr txBox="1"/>
          <p:nvPr/>
        </p:nvSpPr>
        <p:spPr>
          <a:xfrm>
            <a:off x="258535" y="1368062"/>
            <a:ext cx="8080557" cy="5509200"/>
          </a:xfrm>
          <a:prstGeom prst="rect">
            <a:avLst/>
          </a:prstGeom>
          <a:noFill/>
        </p:spPr>
        <p:txBody>
          <a:bodyPr wrap="square" rtlCol="0">
            <a:spAutoFit/>
          </a:bodyPr>
          <a:lstStyle/>
          <a:p>
            <a:r>
              <a:rPr lang="en-GB" sz="3200" dirty="0"/>
              <a:t>Good, because this out-of-date view of Geography couldn't be further from what we do! (Okay, maybe we like to colour the odd map now and again…but who doesn’t love a nice map eh?!)</a:t>
            </a:r>
          </a:p>
          <a:p>
            <a:endParaRPr lang="en-GB" sz="3200" dirty="0"/>
          </a:p>
          <a:p>
            <a:r>
              <a:rPr lang="en-GB" sz="3200" dirty="0"/>
              <a:t>With the population of the world predicted to be 11 billion by 2100 (</a:t>
            </a:r>
            <a:r>
              <a:rPr lang="en-GB" sz="3200" i="1" dirty="0"/>
              <a:t>United Nations, 2018</a:t>
            </a:r>
            <a:r>
              <a:rPr lang="en-GB" sz="3200" dirty="0"/>
              <a:t>) we NEED Geographers to study the planet and how we can continue to live on the planet without damaging it beyond repair. </a:t>
            </a:r>
          </a:p>
        </p:txBody>
      </p:sp>
      <p:pic>
        <p:nvPicPr>
          <p:cNvPr id="6146" name="Picture 2" descr="Bitmoji Image">
            <a:extLst>
              <a:ext uri="{FF2B5EF4-FFF2-40B4-BE49-F238E27FC236}">
                <a16:creationId xmlns:a16="http://schemas.microsoft.com/office/drawing/2014/main" id="{4E7CCD6B-DC5F-4F17-9506-BED5D6578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868">
            <a:off x="8597718" y="2082962"/>
            <a:ext cx="3148349" cy="31483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6537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1362620" y="-78488"/>
            <a:ext cx="9466759" cy="1446550"/>
          </a:xfrm>
          <a:prstGeom prst="rect">
            <a:avLst/>
          </a:prstGeom>
          <a:noFill/>
        </p:spPr>
        <p:txBody>
          <a:bodyPr wrap="none" lIns="91440" tIns="45720" rIns="91440" bIns="45720">
            <a:spAutoFit/>
          </a:bodyPr>
          <a:lstStyle/>
          <a:p>
            <a:pPr algn="ctr"/>
            <a:r>
              <a:rPr lang="en-US" sz="4400" b="1" cap="none" spc="0">
                <a:ln w="9525">
                  <a:solidFill>
                    <a:schemeClr val="bg1"/>
                  </a:solidFill>
                  <a:prstDash val="solid"/>
                </a:ln>
                <a:solidFill>
                  <a:srgbClr val="C00000"/>
                </a:solidFill>
                <a:effectLst>
                  <a:outerShdw blurRad="12700" dist="38100" dir="2700000" algn="tl" rotWithShape="0">
                    <a:schemeClr val="bg1">
                      <a:lumMod val="50000"/>
                    </a:schemeClr>
                  </a:outerShdw>
                </a:effectLst>
              </a:rPr>
              <a:t>That sounds sensible enough, but what </a:t>
            </a:r>
          </a:p>
          <a:p>
            <a:pPr algn="ctr"/>
            <a:r>
              <a:rPr lang="en-US" sz="4400" b="1" cap="none" spc="0">
                <a:ln w="9525">
                  <a:solidFill>
                    <a:schemeClr val="bg1"/>
                  </a:solidFill>
                  <a:prstDash val="solid"/>
                </a:ln>
                <a:solidFill>
                  <a:srgbClr val="C00000"/>
                </a:solidFill>
                <a:effectLst>
                  <a:outerShdw blurRad="12700" dist="38100" dir="2700000" algn="tl" rotWithShape="0">
                    <a:schemeClr val="bg1">
                      <a:lumMod val="50000"/>
                    </a:schemeClr>
                  </a:outerShdw>
                </a:effectLst>
              </a:rPr>
              <a:t>actual jobs could a Geographer do?</a:t>
            </a:r>
            <a:endParaRPr lang="en-US" sz="4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28" name="Picture 27">
            <a:extLst>
              <a:ext uri="{FF2B5EF4-FFF2-40B4-BE49-F238E27FC236}">
                <a16:creationId xmlns:a16="http://schemas.microsoft.com/office/drawing/2014/main" id="{6A2CB29C-2361-4D5D-93C1-9ABF378525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sp>
        <p:nvSpPr>
          <p:cNvPr id="2" name="TextBox 1">
            <a:extLst>
              <a:ext uri="{FF2B5EF4-FFF2-40B4-BE49-F238E27FC236}">
                <a16:creationId xmlns:a16="http://schemas.microsoft.com/office/drawing/2014/main" id="{FB895284-E91F-4BD3-80FE-AFD2BEBC8F32}"/>
              </a:ext>
            </a:extLst>
          </p:cNvPr>
          <p:cNvSpPr txBox="1"/>
          <p:nvPr/>
        </p:nvSpPr>
        <p:spPr>
          <a:xfrm>
            <a:off x="190296" y="1628226"/>
            <a:ext cx="8653453" cy="2893100"/>
          </a:xfrm>
          <a:prstGeom prst="rect">
            <a:avLst/>
          </a:prstGeom>
          <a:noFill/>
        </p:spPr>
        <p:txBody>
          <a:bodyPr wrap="square" rtlCol="0">
            <a:spAutoFit/>
          </a:bodyPr>
          <a:lstStyle/>
          <a:p>
            <a:r>
              <a:rPr lang="en-GB" sz="2800" dirty="0"/>
              <a:t>There are actually two parts to this answer…</a:t>
            </a:r>
          </a:p>
          <a:p>
            <a:endParaRPr lang="en-GB" sz="1400" dirty="0"/>
          </a:p>
          <a:p>
            <a:r>
              <a:rPr lang="en-GB" sz="2800" dirty="0"/>
              <a:t>Firstly, the wide and varied nature of Geography means that there are hundreds of jobs directly linked to the </a:t>
            </a:r>
            <a:r>
              <a:rPr lang="en-GB" sz="2800" b="1" u="sng" dirty="0"/>
              <a:t>KNOWLEDGE</a:t>
            </a:r>
            <a:r>
              <a:rPr lang="en-GB" sz="2800" dirty="0"/>
              <a:t> you learn as a Geographer, where you study or work in the natural environment.</a:t>
            </a:r>
          </a:p>
          <a:p>
            <a:endParaRPr lang="en-GB" sz="2800" dirty="0"/>
          </a:p>
        </p:txBody>
      </p:sp>
      <p:pic>
        <p:nvPicPr>
          <p:cNvPr id="5122" name="Picture 2" descr="you're hired">
            <a:extLst>
              <a:ext uri="{FF2B5EF4-FFF2-40B4-BE49-F238E27FC236}">
                <a16:creationId xmlns:a16="http://schemas.microsoft.com/office/drawing/2014/main" id="{4B55C529-8728-4987-BBD3-7CF7DCADC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847" y="1368062"/>
            <a:ext cx="2772344" cy="27723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id="{CD920231-E440-4D86-9200-B273BC6F1B56}"/>
              </a:ext>
            </a:extLst>
          </p:cNvPr>
          <p:cNvSpPr/>
          <p:nvPr/>
        </p:nvSpPr>
        <p:spPr>
          <a:xfrm>
            <a:off x="190296" y="4153527"/>
            <a:ext cx="10931360" cy="2123658"/>
          </a:xfrm>
          <a:prstGeom prst="rect">
            <a:avLst/>
          </a:prstGeom>
        </p:spPr>
        <p:txBody>
          <a:bodyPr wrap="square">
            <a:spAutoFit/>
          </a:bodyPr>
          <a:lstStyle/>
          <a:p>
            <a:r>
              <a:rPr lang="en-GB" sz="2800" dirty="0"/>
              <a:t>Secondly, the </a:t>
            </a:r>
            <a:r>
              <a:rPr lang="en-GB" sz="2800" b="1" u="sng" dirty="0"/>
              <a:t>SKILLS</a:t>
            </a:r>
            <a:r>
              <a:rPr lang="en-GB" sz="2800" dirty="0"/>
              <a:t> you develop as a Geography can be applied to a massive amount of employment sectors beyond traditional Geography-based jobs.</a:t>
            </a:r>
          </a:p>
          <a:p>
            <a:endParaRPr lang="en-GB" dirty="0"/>
          </a:p>
          <a:p>
            <a:r>
              <a:rPr lang="en-GB" sz="2800" dirty="0"/>
              <a:t>The next few slide will link you to websites where you can explore more…</a:t>
            </a:r>
          </a:p>
        </p:txBody>
      </p:sp>
    </p:spTree>
    <p:extLst>
      <p:ext uri="{BB962C8B-B14F-4D97-AF65-F5344CB8AC3E}">
        <p14:creationId xmlns:p14="http://schemas.microsoft.com/office/powerpoint/2010/main" val="317545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821049" y="139462"/>
            <a:ext cx="10549939"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Here is what Prof. Joe Smith, Director of the </a:t>
            </a:r>
          </a:p>
          <a:p>
            <a:pPr algn="ctr"/>
            <a:r>
              <a:rPr lang="en-US" sz="4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Royal Geographical Society has to say…</a:t>
            </a:r>
          </a:p>
        </p:txBody>
      </p:sp>
      <p:pic>
        <p:nvPicPr>
          <p:cNvPr id="28" name="Picture 27">
            <a:extLst>
              <a:ext uri="{FF2B5EF4-FFF2-40B4-BE49-F238E27FC236}">
                <a16:creationId xmlns:a16="http://schemas.microsoft.com/office/drawing/2014/main" id="{6A2CB29C-2361-4D5D-93C1-9ABF378525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pic>
        <p:nvPicPr>
          <p:cNvPr id="3" name="Online Media 2" title="Why it pays to choose geography">
            <a:hlinkClick r:id="" action="ppaction://media"/>
            <a:extLst>
              <a:ext uri="{FF2B5EF4-FFF2-40B4-BE49-F238E27FC236}">
                <a16:creationId xmlns:a16="http://schemas.microsoft.com/office/drawing/2014/main" id="{1322882C-E6C7-4C7C-8DFA-5AED1D375DDF}"/>
              </a:ext>
            </a:extLst>
          </p:cNvPr>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2294270" y="1889362"/>
            <a:ext cx="7603460" cy="42959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3">
            <a:extLst>
              <a:ext uri="{FF2B5EF4-FFF2-40B4-BE49-F238E27FC236}">
                <a16:creationId xmlns:a16="http://schemas.microsoft.com/office/drawing/2014/main" id="{E2854277-8043-4A33-A0FF-98B1686A92FE}"/>
              </a:ext>
            </a:extLst>
          </p:cNvPr>
          <p:cNvSpPr/>
          <p:nvPr/>
        </p:nvSpPr>
        <p:spPr>
          <a:xfrm>
            <a:off x="0" y="6488668"/>
            <a:ext cx="4769062" cy="646331"/>
          </a:xfrm>
          <a:prstGeom prst="rect">
            <a:avLst/>
          </a:prstGeom>
        </p:spPr>
        <p:txBody>
          <a:bodyPr wrap="none">
            <a:spAutoFit/>
          </a:bodyPr>
          <a:lstStyle/>
          <a:p>
            <a:r>
              <a:rPr lang="en-GB" dirty="0">
                <a:hlinkClick r:id="rId6"/>
              </a:rPr>
              <a:t>https://www.youtube.com/watch?v=JrNd7qItKVI</a:t>
            </a:r>
            <a:endParaRPr lang="en-GB" dirty="0"/>
          </a:p>
          <a:p>
            <a:endParaRPr lang="en-GB" dirty="0"/>
          </a:p>
        </p:txBody>
      </p:sp>
    </p:spTree>
    <p:extLst>
      <p:ext uri="{BB962C8B-B14F-4D97-AF65-F5344CB8AC3E}">
        <p14:creationId xmlns:p14="http://schemas.microsoft.com/office/powerpoint/2010/main" val="26031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8571566" y="156761"/>
            <a:ext cx="3221010" cy="1446550"/>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“I am a </a:t>
            </a:r>
          </a:p>
          <a:p>
            <a:pPr algn="ctr"/>
            <a:r>
              <a:rPr lang="en-US"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Geographer”</a:t>
            </a:r>
            <a:endParaRPr lang="en-US" sz="4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7" name="Picture 6">
            <a:extLst>
              <a:ext uri="{FF2B5EF4-FFF2-40B4-BE49-F238E27FC236}">
                <a16:creationId xmlns:a16="http://schemas.microsoft.com/office/drawing/2014/main" id="{81BFF691-B0BB-4FF4-9563-2EC6F39883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pic>
        <p:nvPicPr>
          <p:cNvPr id="4" name="Picture 3">
            <a:hlinkClick r:id="rId3"/>
            <a:extLst>
              <a:ext uri="{FF2B5EF4-FFF2-40B4-BE49-F238E27FC236}">
                <a16:creationId xmlns:a16="http://schemas.microsoft.com/office/drawing/2014/main" id="{64C9B82D-E675-433E-8988-8679241597A3}"/>
              </a:ext>
            </a:extLst>
          </p:cNvPr>
          <p:cNvPicPr>
            <a:picLocks noChangeAspect="1"/>
          </p:cNvPicPr>
          <p:nvPr/>
        </p:nvPicPr>
        <p:blipFill>
          <a:blip r:embed="rId4"/>
          <a:stretch>
            <a:fillRect/>
          </a:stretch>
        </p:blipFill>
        <p:spPr>
          <a:xfrm>
            <a:off x="6358049" y="3569787"/>
            <a:ext cx="1945067" cy="2948184"/>
          </a:xfrm>
          <a:prstGeom prst="rect">
            <a:avLst/>
          </a:prstGeom>
        </p:spPr>
      </p:pic>
      <p:pic>
        <p:nvPicPr>
          <p:cNvPr id="5" name="Picture 4">
            <a:hlinkClick r:id="rId5"/>
            <a:extLst>
              <a:ext uri="{FF2B5EF4-FFF2-40B4-BE49-F238E27FC236}">
                <a16:creationId xmlns:a16="http://schemas.microsoft.com/office/drawing/2014/main" id="{8DF90D5C-F1C2-46A0-885A-69650F34681A}"/>
              </a:ext>
            </a:extLst>
          </p:cNvPr>
          <p:cNvPicPr>
            <a:picLocks noChangeAspect="1"/>
          </p:cNvPicPr>
          <p:nvPr/>
        </p:nvPicPr>
        <p:blipFill>
          <a:blip r:embed="rId6"/>
          <a:stretch>
            <a:fillRect/>
          </a:stretch>
        </p:blipFill>
        <p:spPr>
          <a:xfrm>
            <a:off x="114754" y="3274071"/>
            <a:ext cx="1926718" cy="3437510"/>
          </a:xfrm>
          <a:prstGeom prst="rect">
            <a:avLst/>
          </a:prstGeom>
        </p:spPr>
      </p:pic>
      <p:pic>
        <p:nvPicPr>
          <p:cNvPr id="8" name="Picture 7">
            <a:hlinkClick r:id="rId7"/>
            <a:extLst>
              <a:ext uri="{FF2B5EF4-FFF2-40B4-BE49-F238E27FC236}">
                <a16:creationId xmlns:a16="http://schemas.microsoft.com/office/drawing/2014/main" id="{F15F700E-D190-4051-9EC9-23DCA0423DC6}"/>
              </a:ext>
            </a:extLst>
          </p:cNvPr>
          <p:cNvPicPr>
            <a:picLocks noChangeAspect="1"/>
          </p:cNvPicPr>
          <p:nvPr/>
        </p:nvPicPr>
        <p:blipFill>
          <a:blip r:embed="rId8"/>
          <a:stretch>
            <a:fillRect/>
          </a:stretch>
        </p:blipFill>
        <p:spPr>
          <a:xfrm>
            <a:off x="6373662" y="230142"/>
            <a:ext cx="1883902" cy="2746338"/>
          </a:xfrm>
          <a:prstGeom prst="rect">
            <a:avLst/>
          </a:prstGeom>
        </p:spPr>
      </p:pic>
      <p:pic>
        <p:nvPicPr>
          <p:cNvPr id="9" name="Picture 8">
            <a:hlinkClick r:id="rId9"/>
            <a:extLst>
              <a:ext uri="{FF2B5EF4-FFF2-40B4-BE49-F238E27FC236}">
                <a16:creationId xmlns:a16="http://schemas.microsoft.com/office/drawing/2014/main" id="{ABED7400-8A8A-4685-8EC2-9BB37F6C3049}"/>
              </a:ext>
            </a:extLst>
          </p:cNvPr>
          <p:cNvPicPr>
            <a:picLocks noChangeAspect="1"/>
          </p:cNvPicPr>
          <p:nvPr/>
        </p:nvPicPr>
        <p:blipFill>
          <a:blip r:embed="rId10"/>
          <a:stretch>
            <a:fillRect/>
          </a:stretch>
        </p:blipFill>
        <p:spPr>
          <a:xfrm>
            <a:off x="4302361" y="3569787"/>
            <a:ext cx="1902252" cy="3131681"/>
          </a:xfrm>
          <a:prstGeom prst="rect">
            <a:avLst/>
          </a:prstGeom>
        </p:spPr>
      </p:pic>
      <p:pic>
        <p:nvPicPr>
          <p:cNvPr id="10" name="Picture 9">
            <a:hlinkClick r:id="rId11"/>
            <a:extLst>
              <a:ext uri="{FF2B5EF4-FFF2-40B4-BE49-F238E27FC236}">
                <a16:creationId xmlns:a16="http://schemas.microsoft.com/office/drawing/2014/main" id="{7EF8C72D-E632-448A-BB04-5F8C70C9BE81}"/>
              </a:ext>
            </a:extLst>
          </p:cNvPr>
          <p:cNvPicPr>
            <a:picLocks noChangeAspect="1"/>
          </p:cNvPicPr>
          <p:nvPr/>
        </p:nvPicPr>
        <p:blipFill>
          <a:blip r:embed="rId12"/>
          <a:stretch>
            <a:fillRect/>
          </a:stretch>
        </p:blipFill>
        <p:spPr>
          <a:xfrm>
            <a:off x="4261449" y="230142"/>
            <a:ext cx="1908369" cy="3339645"/>
          </a:xfrm>
          <a:prstGeom prst="rect">
            <a:avLst/>
          </a:prstGeom>
        </p:spPr>
      </p:pic>
      <p:pic>
        <p:nvPicPr>
          <p:cNvPr id="11" name="Picture 10">
            <a:hlinkClick r:id="rId13"/>
            <a:extLst>
              <a:ext uri="{FF2B5EF4-FFF2-40B4-BE49-F238E27FC236}">
                <a16:creationId xmlns:a16="http://schemas.microsoft.com/office/drawing/2014/main" id="{BCD374EA-9DF2-46E8-95F8-9C73E53E7CF5}"/>
              </a:ext>
            </a:extLst>
          </p:cNvPr>
          <p:cNvPicPr>
            <a:picLocks noChangeAspect="1"/>
          </p:cNvPicPr>
          <p:nvPr/>
        </p:nvPicPr>
        <p:blipFill>
          <a:blip r:embed="rId14"/>
          <a:stretch>
            <a:fillRect/>
          </a:stretch>
        </p:blipFill>
        <p:spPr>
          <a:xfrm>
            <a:off x="2288073" y="3649091"/>
            <a:ext cx="1767687" cy="3021583"/>
          </a:xfrm>
          <a:prstGeom prst="rect">
            <a:avLst/>
          </a:prstGeom>
        </p:spPr>
      </p:pic>
      <p:pic>
        <p:nvPicPr>
          <p:cNvPr id="12" name="Picture 11">
            <a:hlinkClick r:id="rId15"/>
            <a:extLst>
              <a:ext uri="{FF2B5EF4-FFF2-40B4-BE49-F238E27FC236}">
                <a16:creationId xmlns:a16="http://schemas.microsoft.com/office/drawing/2014/main" id="{8D1FD9CD-015E-47BE-A11D-027A39042B3F}"/>
              </a:ext>
            </a:extLst>
          </p:cNvPr>
          <p:cNvPicPr>
            <a:picLocks noChangeAspect="1"/>
          </p:cNvPicPr>
          <p:nvPr/>
        </p:nvPicPr>
        <p:blipFill>
          <a:blip r:embed="rId16"/>
          <a:stretch>
            <a:fillRect/>
          </a:stretch>
        </p:blipFill>
        <p:spPr>
          <a:xfrm>
            <a:off x="2252790" y="187326"/>
            <a:ext cx="1896135" cy="3382461"/>
          </a:xfrm>
          <a:prstGeom prst="rect">
            <a:avLst/>
          </a:prstGeom>
        </p:spPr>
      </p:pic>
      <p:pic>
        <p:nvPicPr>
          <p:cNvPr id="13" name="Picture 12">
            <a:hlinkClick r:id="rId17"/>
            <a:extLst>
              <a:ext uri="{FF2B5EF4-FFF2-40B4-BE49-F238E27FC236}">
                <a16:creationId xmlns:a16="http://schemas.microsoft.com/office/drawing/2014/main" id="{3ECF0505-8A1A-46EE-BA47-D5459AB510EA}"/>
              </a:ext>
            </a:extLst>
          </p:cNvPr>
          <p:cNvPicPr>
            <a:picLocks noChangeAspect="1"/>
          </p:cNvPicPr>
          <p:nvPr/>
        </p:nvPicPr>
        <p:blipFill>
          <a:blip r:embed="rId18"/>
          <a:stretch>
            <a:fillRect/>
          </a:stretch>
        </p:blipFill>
        <p:spPr>
          <a:xfrm>
            <a:off x="159048" y="187326"/>
            <a:ext cx="1883902" cy="2954301"/>
          </a:xfrm>
          <a:prstGeom prst="rect">
            <a:avLst/>
          </a:prstGeom>
        </p:spPr>
      </p:pic>
      <p:sp>
        <p:nvSpPr>
          <p:cNvPr id="16" name="Rectangle 15">
            <a:extLst>
              <a:ext uri="{FF2B5EF4-FFF2-40B4-BE49-F238E27FC236}">
                <a16:creationId xmlns:a16="http://schemas.microsoft.com/office/drawing/2014/main" id="{5A7FD0E3-4C1B-4788-A869-609AEA7306EF}"/>
              </a:ext>
            </a:extLst>
          </p:cNvPr>
          <p:cNvSpPr/>
          <p:nvPr/>
        </p:nvSpPr>
        <p:spPr>
          <a:xfrm>
            <a:off x="8506960" y="1603311"/>
            <a:ext cx="3434316" cy="4401205"/>
          </a:xfrm>
          <a:prstGeom prst="rect">
            <a:avLst/>
          </a:prstGeom>
        </p:spPr>
        <p:txBody>
          <a:bodyPr wrap="square">
            <a:spAutoFit/>
          </a:bodyPr>
          <a:lstStyle/>
          <a:p>
            <a:r>
              <a:rPr lang="en-GB" sz="2800" dirty="0"/>
              <a:t>Click on any of the people here to find out more about how Geography has opened up a particular career path to them. There are LOADS more “I am a Geographer” profiles </a:t>
            </a:r>
            <a:r>
              <a:rPr lang="en-GB" sz="2800" dirty="0">
                <a:hlinkClick r:id="rId19"/>
              </a:rPr>
              <a:t>here</a:t>
            </a:r>
            <a:r>
              <a:rPr lang="en-GB" sz="2800" dirty="0"/>
              <a:t>.</a:t>
            </a:r>
          </a:p>
        </p:txBody>
      </p:sp>
    </p:spTree>
    <p:extLst>
      <p:ext uri="{BB962C8B-B14F-4D97-AF65-F5344CB8AC3E}">
        <p14:creationId xmlns:p14="http://schemas.microsoft.com/office/powerpoint/2010/main" val="418182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A6ED1D-FCA2-4417-8817-B6F4AAF98EB5}"/>
              </a:ext>
            </a:extLst>
          </p:cNvPr>
          <p:cNvSpPr/>
          <p:nvPr/>
        </p:nvSpPr>
        <p:spPr>
          <a:xfrm>
            <a:off x="1796394" y="0"/>
            <a:ext cx="8599214" cy="1015663"/>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So what is the course like?</a:t>
            </a:r>
          </a:p>
        </p:txBody>
      </p:sp>
      <p:pic>
        <p:nvPicPr>
          <p:cNvPr id="4" name="Picture 3">
            <a:extLst>
              <a:ext uri="{FF2B5EF4-FFF2-40B4-BE49-F238E27FC236}">
                <a16:creationId xmlns:a16="http://schemas.microsoft.com/office/drawing/2014/main" id="{EBE9CD5A-EA43-490A-AD64-F6727FAE27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819" y="5759051"/>
            <a:ext cx="1441181" cy="1098949"/>
          </a:xfrm>
          <a:prstGeom prst="rect">
            <a:avLst/>
          </a:prstGeom>
          <a:noFill/>
          <a:ln>
            <a:noFill/>
          </a:ln>
        </p:spPr>
      </p:pic>
      <p:sp>
        <p:nvSpPr>
          <p:cNvPr id="5" name="Rectangle 4">
            <a:extLst>
              <a:ext uri="{FF2B5EF4-FFF2-40B4-BE49-F238E27FC236}">
                <a16:creationId xmlns:a16="http://schemas.microsoft.com/office/drawing/2014/main" id="{F12D25B1-2F96-466C-915F-1DC44404A2FC}"/>
              </a:ext>
            </a:extLst>
          </p:cNvPr>
          <p:cNvSpPr/>
          <p:nvPr/>
        </p:nvSpPr>
        <p:spPr>
          <a:xfrm>
            <a:off x="196157" y="899962"/>
            <a:ext cx="11799685" cy="7232749"/>
          </a:xfrm>
          <a:prstGeom prst="rect">
            <a:avLst/>
          </a:prstGeom>
        </p:spPr>
        <p:txBody>
          <a:bodyPr wrap="square">
            <a:spAutoFit/>
          </a:bodyPr>
          <a:lstStyle/>
          <a:p>
            <a:r>
              <a:rPr lang="en-GB" sz="2800" dirty="0"/>
              <a:t>We study the GCSE written and provided by the examining board </a:t>
            </a:r>
            <a:r>
              <a:rPr lang="en-GB" sz="2800" b="1" dirty="0"/>
              <a:t>Edexcel</a:t>
            </a:r>
            <a:r>
              <a:rPr lang="en-GB" sz="2800" dirty="0"/>
              <a:t>, and we have chosen their </a:t>
            </a:r>
            <a:r>
              <a:rPr lang="en-GB" sz="2800" b="1" dirty="0"/>
              <a:t>Specification A</a:t>
            </a:r>
            <a:r>
              <a:rPr lang="en-GB" sz="2800" dirty="0"/>
              <a:t>.</a:t>
            </a:r>
          </a:p>
          <a:p>
            <a:endParaRPr lang="en-GB" sz="1600" dirty="0"/>
          </a:p>
          <a:p>
            <a:r>
              <a:rPr lang="en-GB" sz="2800" dirty="0"/>
              <a:t>There are 8 main areas of study…</a:t>
            </a:r>
          </a:p>
          <a:p>
            <a:pPr marL="457200" indent="-457200">
              <a:buFont typeface="Arial" panose="020B0604020202020204" pitchFamily="34" charset="0"/>
              <a:buChar char="•"/>
            </a:pPr>
            <a:r>
              <a:rPr lang="en-GB" sz="2800" dirty="0"/>
              <a:t>UK Changing Landscapes – </a:t>
            </a:r>
            <a:r>
              <a:rPr lang="en-GB" sz="2800" i="1" dirty="0"/>
              <a:t>covers river and coastal landscapes</a:t>
            </a:r>
          </a:p>
          <a:p>
            <a:pPr marL="457200" indent="-457200">
              <a:buFont typeface="Arial" panose="020B0604020202020204" pitchFamily="34" charset="0"/>
              <a:buChar char="•"/>
            </a:pPr>
            <a:r>
              <a:rPr lang="en-GB" sz="2800" dirty="0"/>
              <a:t>Resource management – </a:t>
            </a:r>
            <a:r>
              <a:rPr lang="en-GB" sz="2800" i="1" dirty="0"/>
              <a:t>a particular focus on sustainable energy resources</a:t>
            </a:r>
          </a:p>
          <a:p>
            <a:pPr marL="457200" indent="-457200">
              <a:buFont typeface="Arial" panose="020B0604020202020204" pitchFamily="34" charset="0"/>
              <a:buChar char="•"/>
            </a:pPr>
            <a:r>
              <a:rPr lang="en-GB" sz="2800" dirty="0"/>
              <a:t>Ecosystems, biodiversity and management – </a:t>
            </a:r>
            <a:r>
              <a:rPr lang="en-GB" sz="2800" i="1" dirty="0"/>
              <a:t>looking after natural landscapes</a:t>
            </a:r>
          </a:p>
          <a:p>
            <a:pPr marL="457200" indent="-457200">
              <a:buFont typeface="Arial" panose="020B0604020202020204" pitchFamily="34" charset="0"/>
              <a:buChar char="•"/>
            </a:pPr>
            <a:r>
              <a:rPr lang="en-GB" sz="2800" dirty="0"/>
              <a:t>Weather hazards and Climate Change – </a:t>
            </a:r>
            <a:r>
              <a:rPr lang="en-GB" sz="2800" i="1" dirty="0"/>
              <a:t>monitoring, reducing and preparing</a:t>
            </a:r>
          </a:p>
          <a:p>
            <a:pPr marL="457200" indent="-457200">
              <a:buFont typeface="Arial" panose="020B0604020202020204" pitchFamily="34" charset="0"/>
              <a:buChar char="•"/>
            </a:pPr>
            <a:r>
              <a:rPr lang="en-GB" sz="2800" dirty="0"/>
              <a:t>Global Cities – </a:t>
            </a:r>
            <a:r>
              <a:rPr lang="en-GB" sz="2800" i="1" dirty="0"/>
              <a:t>near and far; we study Sao Paulo (Brazil) and Preston</a:t>
            </a:r>
          </a:p>
          <a:p>
            <a:pPr marL="457200" indent="-457200">
              <a:buFont typeface="Arial" panose="020B0604020202020204" pitchFamily="34" charset="0"/>
              <a:buChar char="•"/>
            </a:pPr>
            <a:r>
              <a:rPr lang="en-GB" sz="2800" dirty="0"/>
              <a:t>Global Development – </a:t>
            </a:r>
            <a:r>
              <a:rPr lang="en-GB" sz="2800" i="1" dirty="0"/>
              <a:t>a particular focus on India</a:t>
            </a:r>
          </a:p>
          <a:p>
            <a:pPr marL="457200" indent="-457200">
              <a:buFont typeface="Arial" panose="020B0604020202020204" pitchFamily="34" charset="0"/>
              <a:buChar char="•"/>
            </a:pPr>
            <a:r>
              <a:rPr lang="en-GB" sz="2800" dirty="0"/>
              <a:t>Geographical Investigations – </a:t>
            </a:r>
            <a:r>
              <a:rPr lang="en-GB" sz="2800" b="1" dirty="0"/>
              <a:t>fieldtrips to study changing urban environments and a river landscape</a:t>
            </a:r>
          </a:p>
          <a:p>
            <a:pPr marL="457200" indent="-457200">
              <a:buFont typeface="Arial" panose="020B0604020202020204" pitchFamily="34" charset="0"/>
              <a:buChar char="•"/>
            </a:pPr>
            <a:r>
              <a:rPr lang="en-GB" sz="2800" dirty="0"/>
              <a:t>UK Challenges – </a:t>
            </a:r>
            <a:r>
              <a:rPr lang="en-GB" sz="2800" i="1" dirty="0"/>
              <a:t>how we will deal with a growing population, </a:t>
            </a:r>
          </a:p>
          <a:p>
            <a:r>
              <a:rPr lang="en-GB" sz="2800" i="1" dirty="0"/>
              <a:t>      climate change, transport provision to name just a few.</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082143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5B842C6B0466448D4D165AEDE8CCFF" ma:contentTypeVersion="13" ma:contentTypeDescription="Create a new document." ma:contentTypeScope="" ma:versionID="614f2b973e9609e1052150e747cf1d90">
  <xsd:schema xmlns:xsd="http://www.w3.org/2001/XMLSchema" xmlns:xs="http://www.w3.org/2001/XMLSchema" xmlns:p="http://schemas.microsoft.com/office/2006/metadata/properties" xmlns:ns3="ad4e8cd8-2961-4b5e-956e-549d1dec0bb6" xmlns:ns4="fa3c7e76-d263-47a6-b2ca-a40d0b6c3e61" targetNamespace="http://schemas.microsoft.com/office/2006/metadata/properties" ma:root="true" ma:fieldsID="913c3b63df16b928f893bddbd094b8cf" ns3:_="" ns4:_="">
    <xsd:import namespace="ad4e8cd8-2961-4b5e-956e-549d1dec0bb6"/>
    <xsd:import namespace="fa3c7e76-d263-47a6-b2ca-a40d0b6c3e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e8cd8-2961-4b5e-956e-549d1dec0b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3c7e76-d263-47a6-b2ca-a40d0b6c3e6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980B8-9F16-4C7E-9E97-3352D2C93CAD}">
  <ds:schemaRefs>
    <ds:schemaRef ds:uri="http://schemas.openxmlformats.org/package/2006/metadata/core-properties"/>
    <ds:schemaRef ds:uri="http://purl.org/dc/terms/"/>
    <ds:schemaRef ds:uri="http://schemas.microsoft.com/office/2006/documentManagement/types"/>
    <ds:schemaRef ds:uri="fa3c7e76-d263-47a6-b2ca-a40d0b6c3e61"/>
    <ds:schemaRef ds:uri="ad4e8cd8-2961-4b5e-956e-549d1dec0bb6"/>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93C7900-7A7E-4E36-A9DE-43B9E7147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e8cd8-2961-4b5e-956e-549d1dec0bb6"/>
    <ds:schemaRef ds:uri="fa3c7e76-d263-47a6-b2ca-a40d0b6c3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313460-1E42-4BF5-8602-1B1C42F4F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TotalTime>
  <Words>883</Words>
  <Application>Microsoft Office PowerPoint</Application>
  <PresentationFormat>Widescreen</PresentationFormat>
  <Paragraphs>68</Paragraphs>
  <Slides>13</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Bowles</dc:creator>
  <cp:lastModifiedBy>Gary Bowles</cp:lastModifiedBy>
  <cp:revision>11</cp:revision>
  <dcterms:created xsi:type="dcterms:W3CDTF">2021-04-08T14:46:48Z</dcterms:created>
  <dcterms:modified xsi:type="dcterms:W3CDTF">2022-02-28T11:08:00Z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0x010100EB5B842C6B0466448D4D165AEDE8CCFF</vt:lpwstr>
  </property>
</Properties>
</file>