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7" r:id="rId2"/>
    <p:sldId id="446" r:id="rId3"/>
    <p:sldId id="455" r:id="rId4"/>
    <p:sldId id="448" r:id="rId5"/>
    <p:sldId id="449" r:id="rId6"/>
    <p:sldId id="450" r:id="rId7"/>
    <p:sldId id="451" r:id="rId8"/>
    <p:sldId id="452" r:id="rId9"/>
    <p:sldId id="453" r:id="rId10"/>
    <p:sldId id="4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35BB-9ACB-43EC-BC97-FC1C023B4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58D11-7BED-4685-8895-DA5606B42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AF2F-B011-4C7E-8EB0-19BD5166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DA6F-9DE2-4E5A-A395-51067494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7BB98-8003-44C1-BD14-50527CD7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8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8EED-7124-4D1B-8054-CA81C74C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DBBC3-EE95-42DC-B4D5-60B09D880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9AD0A-FF20-4071-9BB1-DCA615A5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2FEF-3332-4BAA-BC39-1C18E947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B3ADB-EE95-4A82-9D95-F4AE8FFC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3043F-7DE7-44F7-9B61-27A7BEE0E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A2CCB-6AAF-46FE-82A4-EA7A21AE0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AA273-E14F-43AA-8AEE-2EFE8A96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7743-9642-4C70-A1C0-E2623AD1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CC39A-541E-4A8C-886F-DD7A7331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08BE-FE37-4281-BD4F-E49F4A59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5919-7050-4C83-B4F8-13BA714B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4578-69A9-48D1-829D-BB1AC331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D1B5-5C3F-4A6F-BA58-3F22CF5F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987B-A2B8-4206-A13F-C9FBEF44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3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65F8-E92F-4332-9DD9-9F9C04CE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93FAD-CD59-4529-A3FC-EFD81D47E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97C88-711F-49DC-90A8-A7C6E606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D6858-2BF3-4BE9-BBB1-A7E696EA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8B6A6-292E-4313-935A-A3C88759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5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DCCF-C507-4ED0-8404-9025EAB8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8DC7-85C3-4E29-88A5-2BE4A181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A1B03-29C5-4AED-BEE3-49903D42C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09B68-359C-45C8-BB33-7D374D54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194A0-A43C-409C-BAA1-F5E3B20B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5A315-C23F-45F5-8ABE-6A73771C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6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4818-7917-4E3D-91C2-49EB3450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C3F7-3671-4BFD-BB26-325FFA18E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8AF53-A725-4D86-8ECD-3D6797525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AC384-6849-4658-8A56-2CA441D21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2E4C-24A2-4D66-91E1-DDEEE6003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A15CB-63B9-4A6C-99FE-7FC32C73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05F65-D5EA-402C-9D24-A5F430AC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BC81D-0842-4741-A426-75AB2934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5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B325-3A72-43BA-A3A6-32B9B6DB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D682E-0E92-4E8A-B85A-0B8A6B70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80F8D-957D-4AAD-B213-1A905D9B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C5A2-F535-42B1-9A9C-DE78F73D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1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D801B-82BD-4522-AA7D-6ABFEA0B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BCFFA-C9BB-4982-BF32-615E4531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97120-F521-4A85-9442-F0D469D3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87EA-4C2C-4D46-80AC-356DF270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918B7-70FB-403E-93F2-D15AC38A6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CD117-A9BA-4731-9933-FE23F5FD6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E2E0D-30E8-4B0F-98F7-237BAF44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FDF7F-E15F-4B00-B96C-C92E5FB1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AC6DA-95C9-41DB-B4F6-A6232146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E2E9-A4BC-427F-8DA2-8F2D3590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20D34-8038-4CF1-9902-62E14D51E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108B8-9C68-4421-84A4-2378DE972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D6C28-9A71-492B-974A-83AC59A3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89CB2-7D3F-49F1-839E-E97902C4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92272-76EF-4C49-99B6-06D042C7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4FB02-F844-492B-B297-DFB4B027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60738-66BE-4608-B3FB-B85548DBF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91CE9-4FCA-4EA9-8EB1-893635934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216A-07AD-413A-9F41-164E1F5B1933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EB3B7-7955-4541-81FD-BD02E3DA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DCE6A-1AC8-4331-BBFD-37AE2AAC6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37B1-9C5A-4F5E-81AC-2B407C185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v3EgVVnZZP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PQ2m-nrf2z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9AEBFF-1B4C-4BDE-8015-7452D26BE3D1}"/>
              </a:ext>
            </a:extLst>
          </p:cNvPr>
          <p:cNvSpPr/>
          <p:nvPr/>
        </p:nvSpPr>
        <p:spPr>
          <a:xfrm>
            <a:off x="0" y="0"/>
            <a:ext cx="12192000" cy="1565272"/>
          </a:xfrm>
          <a:prstGeom prst="rect">
            <a:avLst/>
          </a:prstGeom>
          <a:solidFill>
            <a:srgbClr val="C60B20"/>
          </a:solidFill>
          <a:ln>
            <a:solidFill>
              <a:srgbClr val="C60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31BDEE02-0CB1-487D-BE5E-D73CC4FBB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t="23953" r="32570" b="37250"/>
          <a:stretch>
            <a:fillRect/>
          </a:stretch>
        </p:blipFill>
        <p:spPr bwMode="auto">
          <a:xfrm>
            <a:off x="11543508" y="4722"/>
            <a:ext cx="648492" cy="71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0B9114F-DCB1-41C7-9F99-F3D63D78AB3F}"/>
              </a:ext>
            </a:extLst>
          </p:cNvPr>
          <p:cNvSpPr/>
          <p:nvPr/>
        </p:nvSpPr>
        <p:spPr>
          <a:xfrm>
            <a:off x="198269" y="2245917"/>
            <a:ext cx="9631531" cy="2554683"/>
          </a:xfrm>
          <a:prstGeom prst="roundRect">
            <a:avLst>
              <a:gd name="adj" fmla="val 972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4400" b="1" u="sng" dirty="0">
                <a:solidFill>
                  <a:schemeClr val="tx1"/>
                </a:solidFill>
                <a:cs typeface="Arial" panose="020B0604020202020204" pitchFamily="34" charset="0"/>
              </a:rPr>
              <a:t>Question:</a:t>
            </a:r>
            <a:r>
              <a:rPr lang="en-GB" sz="4400" dirty="0">
                <a:solidFill>
                  <a:schemeClr val="tx1"/>
                </a:solidFill>
                <a:cs typeface="Arial" panose="020B0604020202020204" pitchFamily="34" charset="0"/>
              </a:rPr>
              <a:t> Where do we use chemistry is everyday in everyday life? </a:t>
            </a:r>
            <a:endParaRPr lang="en-GB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94BDFD8F-8772-4B0D-B232-E15CBD86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4461"/>
            <a:ext cx="348570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F128A6-695A-3C40-8D8D-EEEBABAE060A}" type="datetime3">
              <a:rPr lang="en-GB" sz="2400" b="1">
                <a:solidFill>
                  <a:srgbClr val="B8BBBC"/>
                </a:solidFill>
                <a:latin typeface="+mn-lt"/>
                <a:cs typeface="Arial" charset="0"/>
              </a:rPr>
              <a:pPr eaLnBrk="1" hangingPunct="1"/>
              <a:t>23 February, 2022</a:t>
            </a:fld>
            <a:endParaRPr lang="en-GB" sz="1200" b="1" dirty="0">
              <a:solidFill>
                <a:srgbClr val="B8BBBC"/>
              </a:solidFill>
              <a:latin typeface="+mn-lt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860908-FFA5-45B6-BC64-0A26697C115C}"/>
              </a:ext>
            </a:extLst>
          </p:cNvPr>
          <p:cNvSpPr/>
          <p:nvPr/>
        </p:nvSpPr>
        <p:spPr>
          <a:xfrm>
            <a:off x="10033425" y="-138407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solidFill>
                  <a:srgbClr val="B8BBBC"/>
                </a:solidFill>
                <a:latin typeface="Times New Roman" pitchFamily="18" charset="0"/>
                <a:cs typeface="Times New Roman" pitchFamily="18" charset="0"/>
              </a:rPr>
              <a:t>pgh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b="1" i="1" dirty="0" err="1">
                <a:latin typeface="Times New Roman" pitchFamily="18" charset="0"/>
                <a:cs typeface="Times New Roman" pitchFamily="18" charset="0"/>
              </a:rPr>
              <a:t>cience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46E2A2-71D4-4C21-AABD-CDC3509DCBC9}"/>
              </a:ext>
            </a:extLst>
          </p:cNvPr>
          <p:cNvSpPr/>
          <p:nvPr/>
        </p:nvSpPr>
        <p:spPr>
          <a:xfrm>
            <a:off x="0" y="204008"/>
            <a:ext cx="1219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u="sng" dirty="0">
                <a:solidFill>
                  <a:schemeClr val="bg1"/>
                </a:solidFill>
              </a:rPr>
              <a:t>Why should I choose Chemistry? </a:t>
            </a:r>
            <a:endParaRPr lang="en-GB" sz="5400" dirty="0">
              <a:solidFill>
                <a:schemeClr val="bg1"/>
              </a:solidFill>
            </a:endParaRPr>
          </a:p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oyal Society of Chemistry">
            <a:extLst>
              <a:ext uri="{FF2B5EF4-FFF2-40B4-BE49-F238E27FC236}">
                <a16:creationId xmlns:a16="http://schemas.microsoft.com/office/drawing/2014/main" id="{4BC54534-346C-468B-9DB0-6AE9801B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79" y="4958542"/>
            <a:ext cx="60864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6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A184F1-B269-4171-9F6D-746D0A80A6DB}"/>
              </a:ext>
            </a:extLst>
          </p:cNvPr>
          <p:cNvSpPr txBox="1"/>
          <p:nvPr/>
        </p:nvSpPr>
        <p:spPr>
          <a:xfrm>
            <a:off x="248092" y="145668"/>
            <a:ext cx="11761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Here’s a video from AstraZeneca who make 1 of the COVID-19 vaccines being used in the UK.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B2658-25C6-49F4-A477-9290CE0F96CE}"/>
              </a:ext>
            </a:extLst>
          </p:cNvPr>
          <p:cNvSpPr txBox="1"/>
          <p:nvPr/>
        </p:nvSpPr>
        <p:spPr>
          <a:xfrm>
            <a:off x="2209800" y="1745218"/>
            <a:ext cx="9086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https://www.youtube.com/watch?v=v3EgVVnZZPE</a:t>
            </a:r>
            <a:r>
              <a:rPr lang="en-GB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D9376-3685-4A14-939E-E98D25D4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2606104"/>
            <a:ext cx="7286625" cy="41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8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264AE-3714-400F-9116-567D7EA97DD2}"/>
              </a:ext>
            </a:extLst>
          </p:cNvPr>
          <p:cNvSpPr txBox="1"/>
          <p:nvPr/>
        </p:nvSpPr>
        <p:spPr>
          <a:xfrm>
            <a:off x="248092" y="145668"/>
            <a:ext cx="1176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Everyday life and Chemistry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72E1D-6CD4-44A2-B404-E2E4E4A835A9}"/>
              </a:ext>
            </a:extLst>
          </p:cNvPr>
          <p:cNvSpPr txBox="1"/>
          <p:nvPr/>
        </p:nvSpPr>
        <p:spPr>
          <a:xfrm>
            <a:off x="1184856" y="1490008"/>
            <a:ext cx="93758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applications of </a:t>
            </a:r>
            <a:r>
              <a:rPr lang="en-GB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chemistry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directly </a:t>
            </a:r>
            <a:r>
              <a:rPr lang="en-GB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affect our</a:t>
            </a:r>
            <a:r>
              <a:rPr lang="en-GB" sz="2400" b="0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daily </a:t>
            </a:r>
            <a:r>
              <a:rPr lang="en-GB" sz="24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lives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—what we eat, what we wear, </a:t>
            </a:r>
            <a:r>
              <a:rPr lang="en-GB" sz="24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our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transport, the technology we use, how we treat illnesses and how we get electricity—to name just a few. Research is constantly deepening </a:t>
            </a:r>
            <a:r>
              <a:rPr lang="en-GB" sz="24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our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understanding of </a:t>
            </a:r>
            <a:r>
              <a:rPr lang="en-GB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chemistry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and leading to new discoveries</a:t>
            </a:r>
            <a:endParaRPr lang="en-GB" sz="2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DA04D-4DCE-4468-BFAC-DDB8742AF082}"/>
              </a:ext>
            </a:extLst>
          </p:cNvPr>
          <p:cNvSpPr txBox="1"/>
          <p:nvPr/>
        </p:nvSpPr>
        <p:spPr>
          <a:xfrm>
            <a:off x="1184856" y="3942343"/>
            <a:ext cx="92212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Chemistry is important</a:t>
            </a:r>
            <a:r>
              <a:rPr lang="en-GB" sz="2400" b="0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because everything you do is </a:t>
            </a:r>
            <a:r>
              <a:rPr lang="en-GB" sz="24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chemistry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! Even </a:t>
            </a:r>
            <a:r>
              <a:rPr lang="en-GB" sz="24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our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body is made of </a:t>
            </a:r>
            <a:r>
              <a:rPr lang="en-GB" sz="24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chemicals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GB" sz="24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Chemical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reactions occur when we breathe, eat, or just sit there reading. All matter is made of </a:t>
            </a:r>
            <a:r>
              <a:rPr lang="en-GB" sz="24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chemicals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so the </a:t>
            </a:r>
            <a:r>
              <a:rPr lang="en-GB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importance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GB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chemistry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that it's the study of everything					</a:t>
            </a:r>
            <a:r>
              <a:rPr lang="en-GB" sz="32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Carl Sagan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66295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eers in chemistry | University of Strathclyde">
            <a:extLst>
              <a:ext uri="{FF2B5EF4-FFF2-40B4-BE49-F238E27FC236}">
                <a16:creationId xmlns:a16="http://schemas.microsoft.com/office/drawing/2014/main" id="{F83C29F5-5333-47EE-AB79-71978088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18" y="1166841"/>
            <a:ext cx="6689012" cy="50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63BC9-95D9-4A99-A263-0B31B323591C}"/>
              </a:ext>
            </a:extLst>
          </p:cNvPr>
          <p:cNvSpPr txBox="1"/>
          <p:nvPr/>
        </p:nvSpPr>
        <p:spPr>
          <a:xfrm>
            <a:off x="248092" y="145668"/>
            <a:ext cx="1176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Careers in Chemistry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B673D-1459-49DE-9460-B280148FD056}"/>
              </a:ext>
            </a:extLst>
          </p:cNvPr>
          <p:cNvSpPr txBox="1"/>
          <p:nvPr/>
        </p:nvSpPr>
        <p:spPr>
          <a:xfrm>
            <a:off x="390524" y="1166842"/>
            <a:ext cx="642937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Analytical Chemist</a:t>
            </a: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Chemical Engineer</a:t>
            </a: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Chemical Development </a:t>
            </a:r>
          </a:p>
          <a:p>
            <a:pPr algn="l"/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Engineer.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Lecturer / Teacher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Environmental Chemist.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Forensic Researcher.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Forensic Scientist</a:t>
            </a: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02124"/>
                </a:solidFill>
                <a:latin typeface="arial" panose="020B0604020202020204" pitchFamily="34" charset="0"/>
              </a:rPr>
              <a:t>Pharmaceutical chemist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02124"/>
                </a:solidFill>
                <a:latin typeface="arial" panose="020B0604020202020204" pitchFamily="34" charset="0"/>
              </a:rPr>
              <a:t>The list goes on….. </a:t>
            </a:r>
            <a:endParaRPr lang="en-GB" sz="3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Careers/Jobs in Science | Teaching Resources">
            <a:extLst>
              <a:ext uri="{FF2B5EF4-FFF2-40B4-BE49-F238E27FC236}">
                <a16:creationId xmlns:a16="http://schemas.microsoft.com/office/drawing/2014/main" id="{344896B9-F55F-4D70-8935-B8582DE5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2" y="254212"/>
            <a:ext cx="11828060" cy="64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FCC4CA-C78A-4E13-891C-37D17FF07468}"/>
              </a:ext>
            </a:extLst>
          </p:cNvPr>
          <p:cNvSpPr txBox="1"/>
          <p:nvPr/>
        </p:nvSpPr>
        <p:spPr>
          <a:xfrm>
            <a:off x="248092" y="145668"/>
            <a:ext cx="1176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Chemistry was of vital importance in 2020!!</a:t>
            </a:r>
          </a:p>
        </p:txBody>
      </p:sp>
      <p:pic>
        <p:nvPicPr>
          <p:cNvPr id="2050" name="Picture 2" descr="Why Are COVID Cases Increasing So Fast Right Now?">
            <a:extLst>
              <a:ext uri="{FF2B5EF4-FFF2-40B4-BE49-F238E27FC236}">
                <a16:creationId xmlns:a16="http://schemas.microsoft.com/office/drawing/2014/main" id="{C0723E50-15E7-4793-8AA3-79422D1E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9556">
            <a:off x="561624" y="1754833"/>
            <a:ext cx="3179015" cy="21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rst UK coronavirus death dominates nation's papers | ITV News">
            <a:extLst>
              <a:ext uri="{FF2B5EF4-FFF2-40B4-BE49-F238E27FC236}">
                <a16:creationId xmlns:a16="http://schemas.microsoft.com/office/drawing/2014/main" id="{26EBA3ED-3715-455F-848B-B50BA8F8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396">
            <a:off x="7344374" y="1787216"/>
            <a:ext cx="4567700" cy="25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vid-19: Latest updates from HT Epaper | Editorji">
            <a:extLst>
              <a:ext uri="{FF2B5EF4-FFF2-40B4-BE49-F238E27FC236}">
                <a16:creationId xmlns:a16="http://schemas.microsoft.com/office/drawing/2014/main" id="{BF319AB9-F56A-4264-8BBE-A4EBE963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99" y="1589890"/>
            <a:ext cx="4366743" cy="244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ristmas cancelled': what the papers say as UK Covid bubbles burst |  Coronavirus | The Guardian">
            <a:extLst>
              <a:ext uri="{FF2B5EF4-FFF2-40B4-BE49-F238E27FC236}">
                <a16:creationId xmlns:a16="http://schemas.microsoft.com/office/drawing/2014/main" id="{5E2B7B5D-DD01-4F15-8E41-C4136B99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398">
            <a:off x="1941238" y="2691165"/>
            <a:ext cx="2852699" cy="36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ronavirus: calls from journalists for an end to the lockdown are out of  step with public opinion">
            <a:extLst>
              <a:ext uri="{FF2B5EF4-FFF2-40B4-BE49-F238E27FC236}">
                <a16:creationId xmlns:a16="http://schemas.microsoft.com/office/drawing/2014/main" id="{C1D8FC8F-C781-4EEF-8190-FBD77C22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057">
            <a:off x="6472115" y="1723577"/>
            <a:ext cx="3331433" cy="43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national emergency': what the papers say about the UK's coronavirus  lockdown | Coronavirus | The Guardian">
            <a:extLst>
              <a:ext uri="{FF2B5EF4-FFF2-40B4-BE49-F238E27FC236}">
                <a16:creationId xmlns:a16="http://schemas.microsoft.com/office/drawing/2014/main" id="{FE441BF1-EEAD-471E-A96A-14D53E25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22" y="1099969"/>
            <a:ext cx="8205596" cy="49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D77591-5E5D-4DAD-A62A-FA136A16DE20}"/>
              </a:ext>
            </a:extLst>
          </p:cNvPr>
          <p:cNvSpPr txBox="1"/>
          <p:nvPr/>
        </p:nvSpPr>
        <p:spPr>
          <a:xfrm>
            <a:off x="430062" y="3203781"/>
            <a:ext cx="1176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But things are starting to change…..</a:t>
            </a:r>
          </a:p>
        </p:txBody>
      </p:sp>
      <p:pic>
        <p:nvPicPr>
          <p:cNvPr id="2062" name="Picture 14" descr="Newspaper headlines: Virus vaccine hopes and 'mask madness' - BBC News">
            <a:extLst>
              <a:ext uri="{FF2B5EF4-FFF2-40B4-BE49-F238E27FC236}">
                <a16:creationId xmlns:a16="http://schemas.microsoft.com/office/drawing/2014/main" id="{333046FD-D5D8-4EB7-8ABE-1D7C18143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2"/>
          <a:stretch/>
        </p:blipFill>
        <p:spPr bwMode="auto">
          <a:xfrm rot="20432964">
            <a:off x="822957" y="1731210"/>
            <a:ext cx="4027578" cy="45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ewspaper headlines: New vaccine 'hope' and lockdown 'looms over Christmas'  - BBC News">
            <a:extLst>
              <a:ext uri="{FF2B5EF4-FFF2-40B4-BE49-F238E27FC236}">
                <a16:creationId xmlns:a16="http://schemas.microsoft.com/office/drawing/2014/main" id="{9012CEE6-71A4-4315-BE14-BEDD12243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1"/>
          <a:stretch/>
        </p:blipFill>
        <p:spPr bwMode="auto">
          <a:xfrm rot="1442253">
            <a:off x="5233634" y="1572055"/>
            <a:ext cx="3622577" cy="43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Newspaper headlines: Vaccine 'hope' and 'back to normal by spring' - BBC  News">
            <a:extLst>
              <a:ext uri="{FF2B5EF4-FFF2-40B4-BE49-F238E27FC236}">
                <a16:creationId xmlns:a16="http://schemas.microsoft.com/office/drawing/2014/main" id="{B295DD9A-A791-4E1D-A574-F1892453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10" y="1827770"/>
            <a:ext cx="8004301" cy="44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ree Vaccine Stock Video Footage Download 4K HD 348 Clips">
            <a:extLst>
              <a:ext uri="{FF2B5EF4-FFF2-40B4-BE49-F238E27FC236}">
                <a16:creationId xmlns:a16="http://schemas.microsoft.com/office/drawing/2014/main" id="{F16F3A5E-6AC0-4943-A168-9F66655A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61" y="960479"/>
            <a:ext cx="9725997" cy="54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E17E8D-9B19-45DD-92ED-29D0E0607682}"/>
              </a:ext>
            </a:extLst>
          </p:cNvPr>
          <p:cNvSpPr txBox="1"/>
          <p:nvPr/>
        </p:nvSpPr>
        <p:spPr>
          <a:xfrm>
            <a:off x="248092" y="145668"/>
            <a:ext cx="1176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How was the coronavirus vaccine made possible?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CE655-2CBF-4C26-A5DD-F5B35D8777E0}"/>
              </a:ext>
            </a:extLst>
          </p:cNvPr>
          <p:cNvSpPr txBox="1"/>
          <p:nvPr/>
        </p:nvSpPr>
        <p:spPr>
          <a:xfrm>
            <a:off x="476250" y="1715328"/>
            <a:ext cx="98831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i="1" dirty="0">
                <a:solidFill>
                  <a:srgbClr val="FF0066"/>
                </a:solidFill>
                <a:latin typeface="arial" panose="020B0604020202020204" pitchFamily="34" charset="0"/>
              </a:rPr>
              <a:t>Chemistry</a:t>
            </a:r>
            <a:r>
              <a:rPr lang="en-GB" sz="4400" i="1" dirty="0">
                <a:solidFill>
                  <a:srgbClr val="202124"/>
                </a:solidFill>
                <a:latin typeface="arial" panose="020B0604020202020204" pitchFamily="34" charset="0"/>
              </a:rPr>
              <a:t> of course!! </a:t>
            </a:r>
          </a:p>
          <a:p>
            <a:r>
              <a:rPr lang="en-GB" sz="4400" i="1" dirty="0">
                <a:solidFill>
                  <a:srgbClr val="202124"/>
                </a:solidFill>
                <a:latin typeface="arial" panose="020B0604020202020204" pitchFamily="34" charset="0"/>
              </a:rPr>
              <a:t>disclaimer - and biology…</a:t>
            </a:r>
            <a:endParaRPr lang="en-GB" sz="4400" i="1" dirty="0"/>
          </a:p>
        </p:txBody>
      </p:sp>
      <p:pic>
        <p:nvPicPr>
          <p:cNvPr id="3074" name="Picture 2" descr="Coronavirus: How soon can we expect a working vaccine? - BBC News">
            <a:extLst>
              <a:ext uri="{FF2B5EF4-FFF2-40B4-BE49-F238E27FC236}">
                <a16:creationId xmlns:a16="http://schemas.microsoft.com/office/drawing/2014/main" id="{85C6AC32-0C93-4003-AA10-BDC2776A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80" y="3159888"/>
            <a:ext cx="6343650" cy="35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679EE-E572-423C-9553-DCCBB76E5C04}"/>
              </a:ext>
            </a:extLst>
          </p:cNvPr>
          <p:cNvSpPr txBox="1"/>
          <p:nvPr/>
        </p:nvSpPr>
        <p:spPr>
          <a:xfrm>
            <a:off x="248092" y="145668"/>
            <a:ext cx="1176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Drug development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8C87B-49BA-43D1-99D4-7E345A5AF562}"/>
              </a:ext>
            </a:extLst>
          </p:cNvPr>
          <p:cNvSpPr txBox="1"/>
          <p:nvPr/>
        </p:nvSpPr>
        <p:spPr>
          <a:xfrm>
            <a:off x="628650" y="1394936"/>
            <a:ext cx="111632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Drug development</a:t>
            </a:r>
            <a:r>
              <a:rPr lang="en-GB" sz="2800" b="0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8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is the process of bringing a new </a:t>
            </a:r>
            <a:r>
              <a:rPr lang="en-GB" sz="28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drug</a:t>
            </a:r>
            <a:r>
              <a:rPr lang="en-GB" sz="28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molecule into clinical practice. In its broadest definition this encompasses all steps from the basic research process of finding a suitable molecular target to supporting the commercial launch of the </a:t>
            </a:r>
            <a:r>
              <a:rPr lang="en-GB" sz="28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drug</a:t>
            </a:r>
            <a:r>
              <a:rPr lang="en-GB" sz="28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513B0-4600-4712-BE39-9739AC3E8E2F}"/>
              </a:ext>
            </a:extLst>
          </p:cNvPr>
          <p:cNvSpPr txBox="1"/>
          <p:nvPr/>
        </p:nvSpPr>
        <p:spPr>
          <a:xfrm>
            <a:off x="514350" y="4176236"/>
            <a:ext cx="11163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effectLst/>
              </a:rPr>
              <a:t>This relies heavily on scientists and in particular pharmaceutical chemists!!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210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0CB967-786F-42DE-8D03-2EA3CA1654BF}"/>
              </a:ext>
            </a:extLst>
          </p:cNvPr>
          <p:cNvSpPr txBox="1"/>
          <p:nvPr/>
        </p:nvSpPr>
        <p:spPr>
          <a:xfrm>
            <a:off x="1104900" y="4382005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hlinkClick r:id="rId2"/>
              </a:rPr>
              <a:t>https://www.youtube.com/watch?v=PQ2m-nrf2z8</a:t>
            </a:r>
            <a:r>
              <a:rPr lang="en-GB" sz="3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D9E30-7BE7-4CDD-9EE2-058488256AF3}"/>
              </a:ext>
            </a:extLst>
          </p:cNvPr>
          <p:cNvSpPr txBox="1"/>
          <p:nvPr/>
        </p:nvSpPr>
        <p:spPr>
          <a:xfrm>
            <a:off x="95250" y="5028336"/>
            <a:ext cx="12001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Pharmacology</a:t>
            </a:r>
            <a:r>
              <a:rPr lang="en-GB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the study of the action of drugs in the widest possible sense, encompassing many types of chemicals as well as a medicines that affect the functioning of the body. Pharmacologists study how drugs work in the body and use this information explore how the body itself functions</a:t>
            </a:r>
            <a:endParaRPr lang="en-GB" sz="2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76644-686E-4BC7-AF23-BDA10318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124330"/>
            <a:ext cx="81057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8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684B5F-8DBC-4CFD-8F01-407B86AC49FD}"/>
              </a:ext>
            </a:extLst>
          </p:cNvPr>
          <p:cNvSpPr txBox="1"/>
          <p:nvPr/>
        </p:nvSpPr>
        <p:spPr>
          <a:xfrm>
            <a:off x="248092" y="145668"/>
            <a:ext cx="1176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Drug development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6DAD4-5702-49B1-B304-F790BA5C2A04}"/>
              </a:ext>
            </a:extLst>
          </p:cNvPr>
          <p:cNvSpPr txBox="1"/>
          <p:nvPr/>
        </p:nvSpPr>
        <p:spPr>
          <a:xfrm>
            <a:off x="248092" y="976665"/>
            <a:ext cx="113724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Chemists and pharmacologists will identify different chemical compounds that can be used to treat a number of different diseases. </a:t>
            </a:r>
          </a:p>
          <a:p>
            <a:endParaRPr lang="en-GB" sz="3600" dirty="0"/>
          </a:p>
          <a:p>
            <a:r>
              <a:rPr lang="en-GB" sz="3600" dirty="0"/>
              <a:t>These chemicals can be modified </a:t>
            </a:r>
          </a:p>
          <a:p>
            <a:r>
              <a:rPr lang="en-GB" sz="3600" dirty="0"/>
              <a:t>to make them more effective or</a:t>
            </a:r>
          </a:p>
          <a:p>
            <a:r>
              <a:rPr lang="en-GB" sz="3600" dirty="0"/>
              <a:t>more targeted.</a:t>
            </a:r>
          </a:p>
          <a:p>
            <a:endParaRPr lang="en-GB" sz="3600" dirty="0"/>
          </a:p>
          <a:p>
            <a:r>
              <a:rPr lang="en-GB" sz="3600" dirty="0"/>
              <a:t>This is all done to ensure the safety</a:t>
            </a:r>
          </a:p>
          <a:p>
            <a:r>
              <a:rPr lang="en-GB" sz="3600" dirty="0"/>
              <a:t>of the drugs and the patients. </a:t>
            </a:r>
          </a:p>
        </p:txBody>
      </p:sp>
      <p:pic>
        <p:nvPicPr>
          <p:cNvPr id="4098" name="Picture 2" descr="Medicine - Where Should Vegans Draw the Line?">
            <a:extLst>
              <a:ext uri="{FF2B5EF4-FFF2-40B4-BE49-F238E27FC236}">
                <a16:creationId xmlns:a16="http://schemas.microsoft.com/office/drawing/2014/main" id="{0DA1ABDF-790B-43D3-A27A-7F873807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87" y="2705100"/>
            <a:ext cx="4456913" cy="35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6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17595-2F17-4EDE-9F62-65C2152D320E}"/>
              </a:ext>
            </a:extLst>
          </p:cNvPr>
          <p:cNvSpPr txBox="1"/>
          <p:nvPr/>
        </p:nvSpPr>
        <p:spPr>
          <a:xfrm>
            <a:off x="248092" y="145668"/>
            <a:ext cx="1176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i="1" dirty="0">
                <a:solidFill>
                  <a:srgbClr val="0070C0"/>
                </a:solidFill>
              </a:rPr>
              <a:t>The same processes were used to create the COVID-19 vaccine.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5650D-99BE-4BC7-B8FB-F7737E2E0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61" y="1715328"/>
            <a:ext cx="9687878" cy="479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1DE56-6EC6-4317-806A-633B9B6D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8" y="1924466"/>
            <a:ext cx="11421672" cy="438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7F9211-FDEE-4674-A6F6-EC094D0D4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03" y="1715328"/>
            <a:ext cx="9927236" cy="4798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A4934-9B56-4364-9501-A2C1F0D21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1601028"/>
            <a:ext cx="10803542" cy="50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444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Dean</dc:creator>
  <cp:lastModifiedBy>Michelle Murray</cp:lastModifiedBy>
  <cp:revision>9</cp:revision>
  <dcterms:created xsi:type="dcterms:W3CDTF">2021-03-21T13:36:29Z</dcterms:created>
  <dcterms:modified xsi:type="dcterms:W3CDTF">2022-02-23T11:58:48Z</dcterms:modified>
</cp:coreProperties>
</file>