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E18A-65DC-4700-9DE2-89B43A5DC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EC437-43B4-4459-B06C-8FDE6331A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1A4F-98C2-46AE-A999-F197A13A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90E8-01CD-4B52-A7E0-E10F4D806058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FD285-536A-4365-898A-95B8F631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6FD27-40AA-433F-994B-CC57D752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5B3-759E-42D4-8C76-90C077A8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6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629B-9089-4406-94CC-71641A28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77CC9-EBDF-4BE2-BF68-1D601E029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AB1AA-F86B-4D56-B30A-F9C7314C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90E8-01CD-4B52-A7E0-E10F4D806058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E99D1-8FBE-4763-809E-2028AB8C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86FB5-CCC3-4E7F-AB8A-875863F6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5B3-759E-42D4-8C76-90C077A8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05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4AED3-C468-42E9-9CD2-B43BE5CBE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39A2D-296B-4499-9178-B6CD1C118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51036-12AD-409E-BA7D-EDCA9FB9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90E8-01CD-4B52-A7E0-E10F4D806058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245B7-B816-4DD6-8FD7-F35C7CE2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B782C-7775-48DD-9A92-816B1383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5B3-759E-42D4-8C76-90C077A8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5385-687E-4BF5-B774-8838AC1E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82D83-B2B8-4097-8AD5-B33D216C4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4A205-E8C8-4539-8973-736675EE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90E8-01CD-4B52-A7E0-E10F4D806058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4C68F-A17A-44CA-9C96-EDFD6AA3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EC679-784E-4A9C-9C22-4689ECDF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5B3-759E-42D4-8C76-90C077A8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6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20F5-BA6F-448B-8B8C-69EDF7C0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568BA-D843-43C4-9EB9-970027DDC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42742-5921-4F07-98EA-E8152B45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90E8-01CD-4B52-A7E0-E10F4D806058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5732E-4899-4602-ABE3-C2350D2F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13E6-67E7-4B50-A938-A923A994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5B3-759E-42D4-8C76-90C077A8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44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FB879-9C50-4DF9-A875-13025455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A336-43BB-42FB-9452-D365E1159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461EE-7915-4621-80BC-6AA1E845C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2A62C-6C07-47E9-87A4-6923264D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90E8-01CD-4B52-A7E0-E10F4D806058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715CE-6428-476A-BF88-94948996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43694-01E9-4A56-879C-7FEF064C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5B3-759E-42D4-8C76-90C077A8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8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15B6-69E7-43D2-9E3B-E46AF568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5B38-366E-448C-B165-7E7BB5688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3FCF-CD5B-40FC-932E-A0374AD6D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29FE6-AE16-40BA-984F-93A344252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32AC49-1822-47A6-8205-E4B810417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3D25B-DE1C-4ACF-AF40-36E782A6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90E8-01CD-4B52-A7E0-E10F4D806058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DA30C6-CC3A-4BA9-875B-6BCADC9B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E6F77-69E7-471B-BCFC-C42FACDA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5B3-759E-42D4-8C76-90C077A8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69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1053-9A8F-4AAD-998F-37749CF6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214A9-E158-4AD4-A4D8-B47F3E7A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90E8-01CD-4B52-A7E0-E10F4D806058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95432-755F-4401-AC21-F21BC4D2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5C456-5A18-44FA-9440-01E4EBAF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5B3-759E-42D4-8C76-90C077A8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60217-BAFE-45B7-AA41-DE06528A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90E8-01CD-4B52-A7E0-E10F4D806058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1E52A-602C-4C45-BD4C-9CB2F437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FFC1E-95D9-4D05-AC29-80A1A7A3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5B3-759E-42D4-8C76-90C077A8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1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1939-025B-4A10-AB53-84D84758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275E6-59F7-47BB-A82C-6A5EAC1C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3B885-E462-4BA0-8B73-0C87E3DA9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1AB0F-3020-4078-8C73-62149995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90E8-01CD-4B52-A7E0-E10F4D806058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BCD21-F6AD-4C37-A46A-B989D700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A04E1-B095-4856-B714-9DE2FF1F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5B3-759E-42D4-8C76-90C077A8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7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7A04-E092-4B7D-B563-C7AD691C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33167-E67F-4164-B952-F5DF36333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A470C-3174-4062-8150-3A1BC019E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2741F-C033-4F59-B558-39071F37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90E8-01CD-4B52-A7E0-E10F4D806058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3F627-6D86-47CA-9477-94656859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C9E83-0786-415F-B33E-E7ADD67C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D5B3-759E-42D4-8C76-90C077A8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6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B9443-66FF-4768-8967-47DD7169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13C7B-E895-474B-946D-6A99779E4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F33A9-097B-4057-896E-4A651CF1B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390E8-01CD-4B52-A7E0-E10F4D806058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E948-A2F2-4C38-B2BF-454512E82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E0730-B2A5-420C-A8E2-CE628B129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D5B3-759E-42D4-8C76-90C077A8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9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nhdeagg1EL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7AAB1C-328E-486B-83C9-93397450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0" y="2654300"/>
            <a:ext cx="5800373" cy="3859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867955-7B8C-4710-815A-DC4962464212}"/>
              </a:ext>
            </a:extLst>
          </p:cNvPr>
          <p:cNvSpPr txBox="1"/>
          <p:nvPr/>
        </p:nvSpPr>
        <p:spPr>
          <a:xfrm>
            <a:off x="643290" y="984071"/>
            <a:ext cx="5800372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Optometrists are primary healthcare providers who offer a range of patient care encompassing sight testing and correction as well as diagnosis, treatment, and management of changes in a person’s vision.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Salaries start at £25,000 rising to up to £65,000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3BA81-3ACE-49C0-93CE-51ED7156059F}"/>
              </a:ext>
            </a:extLst>
          </p:cNvPr>
          <p:cNvSpPr txBox="1"/>
          <p:nvPr/>
        </p:nvSpPr>
        <p:spPr>
          <a:xfrm>
            <a:off x="643290" y="379789"/>
            <a:ext cx="225231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Optometrists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1A8B49-DA41-43B6-A8E3-6970D3641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237" y="379789"/>
            <a:ext cx="4106863" cy="33074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09DC4D-4BA6-44C9-BE4E-7BF9BB16D47D}"/>
              </a:ext>
            </a:extLst>
          </p:cNvPr>
          <p:cNvSpPr txBox="1"/>
          <p:nvPr/>
        </p:nvSpPr>
        <p:spPr>
          <a:xfrm>
            <a:off x="6779418" y="3776078"/>
            <a:ext cx="47625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A detailed knowledge of the eye is required to practice optometry. The eye and correction of eye defects are studied in Unit 5 Homeostasis and response in Separate Biology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08743-6F1A-41DA-8A0C-EB6BA197F393}"/>
              </a:ext>
            </a:extLst>
          </p:cNvPr>
          <p:cNvSpPr/>
          <p:nvPr/>
        </p:nvSpPr>
        <p:spPr>
          <a:xfrm>
            <a:off x="6779418" y="5954991"/>
            <a:ext cx="4762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hlinkClick r:id="rId4"/>
              </a:rPr>
              <a:t>https://youtu.be/nhdeagg1ELY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0C711-8605-4640-9CEA-E1FE6F461433}"/>
              </a:ext>
            </a:extLst>
          </p:cNvPr>
          <p:cNvSpPr txBox="1"/>
          <p:nvPr/>
        </p:nvSpPr>
        <p:spPr>
          <a:xfrm>
            <a:off x="4864100" y="0"/>
            <a:ext cx="3429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Studying Biology</a:t>
            </a:r>
          </a:p>
        </p:txBody>
      </p:sp>
    </p:spTree>
    <p:extLst>
      <p:ext uri="{BB962C8B-B14F-4D97-AF65-F5344CB8AC3E}">
        <p14:creationId xmlns:p14="http://schemas.microsoft.com/office/powerpoint/2010/main" val="42722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A7311-E32E-4B75-B7F8-D60F86508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7" y="1338809"/>
            <a:ext cx="6419713" cy="51701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35E060-888E-4B4B-8639-07872F698009}"/>
              </a:ext>
            </a:extLst>
          </p:cNvPr>
          <p:cNvSpPr txBox="1"/>
          <p:nvPr/>
        </p:nvSpPr>
        <p:spPr>
          <a:xfrm>
            <a:off x="7607300" y="843944"/>
            <a:ext cx="38608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 eye contains light sensitive receptor cells in the retina of the eye, these detect light and send impulses to the brain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26DAB-4B8E-4D77-B620-2A415F5F59B5}"/>
              </a:ext>
            </a:extLst>
          </p:cNvPr>
          <p:cNvSpPr txBox="1"/>
          <p:nvPr/>
        </p:nvSpPr>
        <p:spPr>
          <a:xfrm>
            <a:off x="7607300" y="3139035"/>
            <a:ext cx="38608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 iris controls the size of the pupil regulating the amount of light entering the eye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A0745-2DE5-44D3-9949-0AEF8F5F9AA6}"/>
              </a:ext>
            </a:extLst>
          </p:cNvPr>
          <p:cNvSpPr txBox="1"/>
          <p:nvPr/>
        </p:nvSpPr>
        <p:spPr>
          <a:xfrm>
            <a:off x="7607300" y="5080000"/>
            <a:ext cx="38608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 cornea, suspensory ligaments and the lens are involved in focusing light on the retina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E9D9F-2C41-49EB-9512-A5EADAF8ED51}"/>
              </a:ext>
            </a:extLst>
          </p:cNvPr>
          <p:cNvSpPr txBox="1"/>
          <p:nvPr/>
        </p:nvSpPr>
        <p:spPr>
          <a:xfrm>
            <a:off x="1752600" y="304800"/>
            <a:ext cx="4826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The structure of the Eye</a:t>
            </a:r>
          </a:p>
        </p:txBody>
      </p:sp>
    </p:spTree>
    <p:extLst>
      <p:ext uri="{BB962C8B-B14F-4D97-AF65-F5344CB8AC3E}">
        <p14:creationId xmlns:p14="http://schemas.microsoft.com/office/powerpoint/2010/main" val="137692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3B48D1-82EB-4DE2-BE70-70EA295C3FC2}"/>
              </a:ext>
            </a:extLst>
          </p:cNvPr>
          <p:cNvSpPr txBox="1"/>
          <p:nvPr/>
        </p:nvSpPr>
        <p:spPr>
          <a:xfrm>
            <a:off x="4775200" y="406400"/>
            <a:ext cx="26416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Eye Problems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0E3-5403-4DA1-BA9D-E952085F9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1828025"/>
            <a:ext cx="5089660" cy="1830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F51AEB-8631-4330-A0DB-BE2E44BBE3BA}"/>
              </a:ext>
            </a:extLst>
          </p:cNvPr>
          <p:cNvSpPr txBox="1"/>
          <p:nvPr/>
        </p:nvSpPr>
        <p:spPr>
          <a:xfrm>
            <a:off x="1394619" y="1303368"/>
            <a:ext cx="36576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Myopia – Short Sightedness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DE40C-77F1-4835-A6DE-D8F43D8BE5E8}"/>
              </a:ext>
            </a:extLst>
          </p:cNvPr>
          <p:cNvSpPr/>
          <p:nvPr/>
        </p:nvSpPr>
        <p:spPr>
          <a:xfrm>
            <a:off x="728661" y="3785064"/>
            <a:ext cx="466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People with Myopia (</a:t>
            </a:r>
            <a:r>
              <a:rPr lang="en-GB" altLang="en-US" sz="2400" b="1" dirty="0"/>
              <a:t>short-sight) </a:t>
            </a:r>
            <a:r>
              <a:rPr lang="en-GB" altLang="en-US" sz="2400" dirty="0"/>
              <a:t>can focus clearly on objects that are close to them.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7F0A8-6EEA-44B7-9416-2E0C1EB0B6E6}"/>
              </a:ext>
            </a:extLst>
          </p:cNvPr>
          <p:cNvSpPr/>
          <p:nvPr/>
        </p:nvSpPr>
        <p:spPr>
          <a:xfrm>
            <a:off x="728661" y="4929633"/>
            <a:ext cx="4667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However, they cannot focus clearly on distant objects. The image forms in </a:t>
            </a:r>
            <a:r>
              <a:rPr lang="en-GB" altLang="en-US" sz="2400" b="1" dirty="0"/>
              <a:t>front</a:t>
            </a:r>
            <a:r>
              <a:rPr lang="en-GB" altLang="en-US" sz="2400" dirty="0"/>
              <a:t> of their retina resulting in blurred vision. 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11B36-0108-4CCA-9D00-F224051E6149}"/>
              </a:ext>
            </a:extLst>
          </p:cNvPr>
          <p:cNvSpPr txBox="1"/>
          <p:nvPr/>
        </p:nvSpPr>
        <p:spPr>
          <a:xfrm>
            <a:off x="7227128" y="1303368"/>
            <a:ext cx="409092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Hyperopia – Long Sightedness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CCB9BA-7822-4047-9CA3-3F4337D3A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61" y="1952625"/>
            <a:ext cx="5089660" cy="17057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65AB99-649F-4118-83F2-BAFBFA6F5E1C}"/>
              </a:ext>
            </a:extLst>
          </p:cNvPr>
          <p:cNvSpPr/>
          <p:nvPr/>
        </p:nvSpPr>
        <p:spPr>
          <a:xfrm>
            <a:off x="6938896" y="3895098"/>
            <a:ext cx="456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dirty="0"/>
              <a:t>People with Hyperopia (</a:t>
            </a:r>
            <a:r>
              <a:rPr lang="en-GB" altLang="en-US" sz="2400" b="1" dirty="0"/>
              <a:t>long-sight) </a:t>
            </a:r>
            <a:r>
              <a:rPr lang="en-GB" altLang="en-US" sz="2400" dirty="0"/>
              <a:t>can focus clearly on objects that are in the distance.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D3252B-857E-4554-A675-0B42E437DF3F}"/>
              </a:ext>
            </a:extLst>
          </p:cNvPr>
          <p:cNvSpPr/>
          <p:nvPr/>
        </p:nvSpPr>
        <p:spPr>
          <a:xfrm>
            <a:off x="6938896" y="5095427"/>
            <a:ext cx="4667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However, they cannot focus clearly on objects that are close to them. The image is focused </a:t>
            </a:r>
            <a:r>
              <a:rPr lang="en-GB" altLang="en-US" sz="2400" b="1" dirty="0"/>
              <a:t>behind</a:t>
            </a:r>
            <a:r>
              <a:rPr lang="en-GB" altLang="en-US" sz="2400" dirty="0"/>
              <a:t> their retina resulting in blurred vision.</a:t>
            </a:r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FDD6BE-0385-4ED7-AC9C-E9CC9C7D442F}"/>
              </a:ext>
            </a:extLst>
          </p:cNvPr>
          <p:cNvSpPr/>
          <p:nvPr/>
        </p:nvSpPr>
        <p:spPr>
          <a:xfrm>
            <a:off x="241300" y="1178767"/>
            <a:ext cx="5854700" cy="55141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9C78C4-3397-43A2-AF7E-7F89BF1FC8BB}"/>
              </a:ext>
            </a:extLst>
          </p:cNvPr>
          <p:cNvSpPr/>
          <p:nvPr/>
        </p:nvSpPr>
        <p:spPr>
          <a:xfrm>
            <a:off x="6534910" y="1178767"/>
            <a:ext cx="5239511" cy="55141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63A13-B260-4552-8D12-3E55E0DB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16" y="1489501"/>
            <a:ext cx="2743200" cy="274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131BBF-FEF0-4C39-A9C2-D09CDB0712FA}"/>
              </a:ext>
            </a:extLst>
          </p:cNvPr>
          <p:cNvSpPr txBox="1"/>
          <p:nvPr/>
        </p:nvSpPr>
        <p:spPr>
          <a:xfrm>
            <a:off x="272045" y="226873"/>
            <a:ext cx="4211055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Optometrists use lenses to help correct vision.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18B2E-7744-4C10-B2E4-873B41C405CD}"/>
              </a:ext>
            </a:extLst>
          </p:cNvPr>
          <p:cNvSpPr txBox="1"/>
          <p:nvPr/>
        </p:nvSpPr>
        <p:spPr>
          <a:xfrm>
            <a:off x="520700" y="4583669"/>
            <a:ext cx="4094622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Convex lenses and concave lenses refract light in different ways.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3C52C-9761-48C3-99AD-5E8B64FC8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6" y="533400"/>
            <a:ext cx="3490329" cy="2586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AAEB24-E804-4E16-9BD8-43AF8BA6F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090" y="533400"/>
            <a:ext cx="3432384" cy="25724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09304E-4FBD-45C0-AE05-114AA91188C1}"/>
              </a:ext>
            </a:extLst>
          </p:cNvPr>
          <p:cNvSpPr/>
          <p:nvPr/>
        </p:nvSpPr>
        <p:spPr>
          <a:xfrm>
            <a:off x="5207000" y="3378676"/>
            <a:ext cx="2999207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/>
              <a:t>A </a:t>
            </a:r>
            <a:r>
              <a:rPr lang="en-GB" sz="3200" b="1" dirty="0"/>
              <a:t>convex</a:t>
            </a:r>
            <a:r>
              <a:rPr lang="en-GB" sz="3200" dirty="0"/>
              <a:t> lens (converging lens) can focus the light that enters it and direct it to one point.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2ED337-04F2-444E-8ED7-3F64C77A3CCA}"/>
              </a:ext>
            </a:extLst>
          </p:cNvPr>
          <p:cNvSpPr/>
          <p:nvPr/>
        </p:nvSpPr>
        <p:spPr>
          <a:xfrm>
            <a:off x="8543885" y="3378676"/>
            <a:ext cx="3376070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/>
              <a:t>A </a:t>
            </a:r>
            <a:r>
              <a:rPr lang="en-GB" sz="3200" b="1" dirty="0"/>
              <a:t>concave</a:t>
            </a:r>
            <a:r>
              <a:rPr lang="en-GB" sz="3200" dirty="0"/>
              <a:t> lens (diverging lens) makes the light rays move away from each other (spread out)</a:t>
            </a:r>
          </a:p>
        </p:txBody>
      </p:sp>
    </p:spTree>
    <p:extLst>
      <p:ext uri="{BB962C8B-B14F-4D97-AF65-F5344CB8AC3E}">
        <p14:creationId xmlns:p14="http://schemas.microsoft.com/office/powerpoint/2010/main" val="36994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80DEFF-83AA-4EAB-8414-62515CEE8664}"/>
              </a:ext>
            </a:extLst>
          </p:cNvPr>
          <p:cNvSpPr txBox="1"/>
          <p:nvPr/>
        </p:nvSpPr>
        <p:spPr>
          <a:xfrm>
            <a:off x="5194300" y="282104"/>
            <a:ext cx="2096294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You are the</a:t>
            </a:r>
          </a:p>
          <a:p>
            <a:r>
              <a:rPr lang="en-GB" sz="2800" dirty="0"/>
              <a:t> Optometrist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DCEE3-FD40-43AD-BE4C-8300E123A1CC}"/>
              </a:ext>
            </a:extLst>
          </p:cNvPr>
          <p:cNvSpPr txBox="1"/>
          <p:nvPr/>
        </p:nvSpPr>
        <p:spPr>
          <a:xfrm>
            <a:off x="330200" y="2052974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Patient 1 – Explains that they are able to see objects in the distance clearly but are struggling to focus on small text in their morning paper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324E7-E2A4-4331-BDA7-3FC1F21E0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06" y="218951"/>
            <a:ext cx="2096294" cy="1952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C90940-3C3F-4415-AD03-30DEE5AB1660}"/>
              </a:ext>
            </a:extLst>
          </p:cNvPr>
          <p:cNvSpPr txBox="1"/>
          <p:nvPr/>
        </p:nvSpPr>
        <p:spPr>
          <a:xfrm>
            <a:off x="330200" y="3948311"/>
            <a:ext cx="477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1. Using your knowledge of sight problems suggest what condition they may have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6DAF1-E4E1-4CDE-91BD-7F8EC5DE133A}"/>
              </a:ext>
            </a:extLst>
          </p:cNvPr>
          <p:cNvSpPr txBox="1"/>
          <p:nvPr/>
        </p:nvSpPr>
        <p:spPr>
          <a:xfrm>
            <a:off x="330200" y="5161340"/>
            <a:ext cx="486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2. Using your knowledge of lenses suggest what type of lens could be used in their glasses to correct this problem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14FD9-B749-4215-BDB5-1CEDCB303607}"/>
              </a:ext>
            </a:extLst>
          </p:cNvPr>
          <p:cNvSpPr/>
          <p:nvPr/>
        </p:nvSpPr>
        <p:spPr>
          <a:xfrm>
            <a:off x="165100" y="218951"/>
            <a:ext cx="4864100" cy="6512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766AB-4F33-4F08-AF6D-A7D192F3EBA8}"/>
              </a:ext>
            </a:extLst>
          </p:cNvPr>
          <p:cNvSpPr txBox="1"/>
          <p:nvPr/>
        </p:nvSpPr>
        <p:spPr>
          <a:xfrm>
            <a:off x="7480300" y="2086648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Patient 2 – Explains that they are able to see objects close by but are struggling to recognise friends approaching in the distance 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050514-BB19-48F4-9DAA-252FAC0DF047}"/>
              </a:ext>
            </a:extLst>
          </p:cNvPr>
          <p:cNvSpPr txBox="1"/>
          <p:nvPr/>
        </p:nvSpPr>
        <p:spPr>
          <a:xfrm>
            <a:off x="7556500" y="3901245"/>
            <a:ext cx="477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1. Using your knowledge of sight problems suggest what condition they may have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9EF6B-1BAD-4082-B6B8-181256A85FF8}"/>
              </a:ext>
            </a:extLst>
          </p:cNvPr>
          <p:cNvSpPr txBox="1"/>
          <p:nvPr/>
        </p:nvSpPr>
        <p:spPr>
          <a:xfrm>
            <a:off x="7556500" y="5229155"/>
            <a:ext cx="486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2. Using your knowledge of lenses suggest what type of lens could be used in their glasses to correct this problem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A79378-0D78-47CF-8FB2-EB5FB8C0B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756" y="450519"/>
            <a:ext cx="2376488" cy="14192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F127EB-4154-42C8-ACF4-52A4890D5417}"/>
              </a:ext>
            </a:extLst>
          </p:cNvPr>
          <p:cNvSpPr/>
          <p:nvPr/>
        </p:nvSpPr>
        <p:spPr>
          <a:xfrm>
            <a:off x="7455694" y="59185"/>
            <a:ext cx="4571206" cy="6739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6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273E99-F10A-4F35-84B4-ED43A9B8CF79}"/>
              </a:ext>
            </a:extLst>
          </p:cNvPr>
          <p:cNvSpPr txBox="1"/>
          <p:nvPr/>
        </p:nvSpPr>
        <p:spPr>
          <a:xfrm>
            <a:off x="519112" y="190501"/>
            <a:ext cx="4040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Patient 1 - Diagnosis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A1FB0-048B-459D-B558-7F5159156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59" y="1425352"/>
            <a:ext cx="5304237" cy="4594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8EB823-3DAF-4039-90F1-840CDAACAF3E}"/>
              </a:ext>
            </a:extLst>
          </p:cNvPr>
          <p:cNvSpPr txBox="1"/>
          <p:nvPr/>
        </p:nvSpPr>
        <p:spPr>
          <a:xfrm>
            <a:off x="7648577" y="190501"/>
            <a:ext cx="4040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Patient 2 - Diagnosis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41D242-F8D3-48F5-8CCA-ABC441FC9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90" y="1425352"/>
            <a:ext cx="5505450" cy="4835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F918AE-A503-4264-A7EF-072EB1FBC5F5}"/>
              </a:ext>
            </a:extLst>
          </p:cNvPr>
          <p:cNvSpPr txBox="1"/>
          <p:nvPr/>
        </p:nvSpPr>
        <p:spPr>
          <a:xfrm>
            <a:off x="1358900" y="6317734"/>
            <a:ext cx="290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How did you do?</a:t>
            </a:r>
          </a:p>
        </p:txBody>
      </p:sp>
    </p:spTree>
    <p:extLst>
      <p:ext uri="{BB962C8B-B14F-4D97-AF65-F5344CB8AC3E}">
        <p14:creationId xmlns:p14="http://schemas.microsoft.com/office/powerpoint/2010/main" val="33300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139B35-29CD-45CC-97E7-6228D2906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116" y="-27156"/>
            <a:ext cx="6313284" cy="691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06B9A4-5D95-4C9A-8CBB-49975C592FD2}"/>
              </a:ext>
            </a:extLst>
          </p:cNvPr>
          <p:cNvSpPr txBox="1"/>
          <p:nvPr/>
        </p:nvSpPr>
        <p:spPr>
          <a:xfrm>
            <a:off x="469900" y="520700"/>
            <a:ext cx="4203700" cy="56323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/>
              <a:t>Optometry is just one of many careers linked to Biology</a:t>
            </a:r>
          </a:p>
        </p:txBody>
      </p:sp>
    </p:spTree>
    <p:extLst>
      <p:ext uri="{BB962C8B-B14F-4D97-AF65-F5344CB8AC3E}">
        <p14:creationId xmlns:p14="http://schemas.microsoft.com/office/powerpoint/2010/main" val="14336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447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Knee</dc:creator>
  <cp:lastModifiedBy>Rebecca Honeyman</cp:lastModifiedBy>
  <cp:revision>12</cp:revision>
  <dcterms:created xsi:type="dcterms:W3CDTF">2021-03-24T11:59:11Z</dcterms:created>
  <dcterms:modified xsi:type="dcterms:W3CDTF">2021-03-24T13:54:13Z</dcterms:modified>
</cp:coreProperties>
</file>