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435" r:id="rId2"/>
    <p:sldId id="518" r:id="rId3"/>
    <p:sldId id="364" r:id="rId4"/>
    <p:sldId id="272" r:id="rId5"/>
    <p:sldId id="273" r:id="rId6"/>
    <p:sldId id="519" r:id="rId7"/>
    <p:sldId id="264" r:id="rId8"/>
    <p:sldId id="263" r:id="rId9"/>
    <p:sldId id="265" r:id="rId10"/>
    <p:sldId id="268" r:id="rId11"/>
    <p:sldId id="271" r:id="rId12"/>
    <p:sldId id="521" r:id="rId13"/>
    <p:sldId id="520" r:id="rId14"/>
    <p:sldId id="522" r:id="rId15"/>
  </p:sldIdLst>
  <p:sldSz cx="12190413" cy="6859588"/>
  <p:notesSz cx="6858000" cy="9144000"/>
  <p:defaultTextStyle>
    <a:defPPr>
      <a:defRPr lang="en-US"/>
    </a:defPPr>
    <a:lvl1pPr marL="0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42"/>
    <a:srgbClr val="FF0066"/>
    <a:srgbClr val="FF66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678" y="108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BC80F-08B0-44FB-B617-A85DBB2B54A3}" type="datetimeFigureOut">
              <a:rPr lang="en-GB" smtClean="0"/>
              <a:t>24/03/2021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CC65A8-96BF-4D86-AFA4-37FEEFBB4D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261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688D9D-6CC5-442F-B6F4-323406A224D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543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C65A8-96BF-4D86-AFA4-37FEEFBB4D5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488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919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274C5-A2EA-4700-BCA7-5CC601967221}" type="datetimeFigureOut">
              <a:rPr lang="en-GB" smtClean="0"/>
              <a:t>24/03/2021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88BD-DF2C-47C5-9C3A-9A129E997E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549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274C5-A2EA-4700-BCA7-5CC601967221}" type="datetimeFigureOut">
              <a:rPr lang="en-GB" smtClean="0"/>
              <a:t>24/03/2021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88BD-DF2C-47C5-9C3A-9A129E997E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481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4067" y="274702"/>
            <a:ext cx="3655008" cy="585446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694" y="274702"/>
            <a:ext cx="10768198" cy="585446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274C5-A2EA-4700-BCA7-5CC601967221}" type="datetimeFigureOut">
              <a:rPr lang="en-GB" smtClean="0"/>
              <a:t>24/03/2021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88BD-DF2C-47C5-9C3A-9A129E997E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518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274C5-A2EA-4700-BCA7-5CC601967221}" type="datetimeFigureOut">
              <a:rPr lang="en-GB" smtClean="0"/>
              <a:t>24/03/2021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88BD-DF2C-47C5-9C3A-9A129E997E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861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7921"/>
            <a:ext cx="10361851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7387"/>
            <a:ext cx="10361851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2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5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75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70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125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550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975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400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274C5-A2EA-4700-BCA7-5CC601967221}" type="datetimeFigureOut">
              <a:rPr lang="en-GB" smtClean="0"/>
              <a:t>24/03/2021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88BD-DF2C-47C5-9C3A-9A129E997E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209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571"/>
            <a:ext cx="5384099" cy="452701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571"/>
            <a:ext cx="5384099" cy="452701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274C5-A2EA-4700-BCA7-5CC601967221}" type="datetimeFigureOut">
              <a:rPr lang="en-GB" smtClean="0"/>
              <a:t>24/03/2021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88BD-DF2C-47C5-9C3A-9A129E997E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704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5379"/>
            <a:ext cx="5386216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469"/>
            <a:ext cx="5388332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5379"/>
            <a:ext cx="5388332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274C5-A2EA-4700-BCA7-5CC601967221}" type="datetimeFigureOut">
              <a:rPr lang="en-GB" smtClean="0"/>
              <a:t>24/03/2021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88BD-DF2C-47C5-9C3A-9A129E997E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060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274C5-A2EA-4700-BCA7-5CC601967221}" type="datetimeFigureOut">
              <a:rPr lang="en-GB" smtClean="0"/>
              <a:t>24/03/2021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88BD-DF2C-47C5-9C3A-9A129E997E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0722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274C5-A2EA-4700-BCA7-5CC601967221}" type="datetimeFigureOut">
              <a:rPr lang="en-GB" smtClean="0"/>
              <a:t>24/03/2021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88BD-DF2C-47C5-9C3A-9A129E997E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035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113"/>
            <a:ext cx="4010562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4"/>
            <a:ext cx="6814779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433"/>
            <a:ext cx="4010562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274C5-A2EA-4700-BCA7-5CC601967221}" type="datetimeFigureOut">
              <a:rPr lang="en-GB" smtClean="0"/>
              <a:t>24/03/2021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88BD-DF2C-47C5-9C3A-9A129E997E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1746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7"/>
            <a:ext cx="731424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4251" indent="0">
              <a:buNone/>
              <a:defRPr sz="3300"/>
            </a:lvl2pPr>
            <a:lvl3pPr marL="1088502" indent="0">
              <a:buNone/>
              <a:defRPr sz="2900"/>
            </a:lvl3pPr>
            <a:lvl4pPr marL="1632753" indent="0">
              <a:buNone/>
              <a:defRPr sz="2400"/>
            </a:lvl4pPr>
            <a:lvl5pPr marL="2177004" indent="0">
              <a:buNone/>
              <a:defRPr sz="2400"/>
            </a:lvl5pPr>
            <a:lvl6pPr marL="2721254" indent="0">
              <a:buNone/>
              <a:defRPr sz="2400"/>
            </a:lvl6pPr>
            <a:lvl7pPr marL="3265505" indent="0">
              <a:buNone/>
              <a:defRPr sz="2400"/>
            </a:lvl7pPr>
            <a:lvl8pPr marL="3809756" indent="0">
              <a:buNone/>
              <a:defRPr sz="2400"/>
            </a:lvl8pPr>
            <a:lvl9pPr marL="4354007" indent="0">
              <a:buNone/>
              <a:defRPr sz="24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274C5-A2EA-4700-BCA7-5CC601967221}" type="datetimeFigureOut">
              <a:rPr lang="en-GB" smtClean="0"/>
              <a:t>24/03/2021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88BD-DF2C-47C5-9C3A-9A129E997E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059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1"/>
            <a:ext cx="10971372" cy="4527011"/>
          </a:xfrm>
          <a:prstGeom prst="rect">
            <a:avLst/>
          </a:prstGeom>
        </p:spPr>
        <p:txBody>
          <a:bodyPr vert="horz" lIns="108850" tIns="54425" rIns="108850" bIns="5442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2"/>
            <a:ext cx="2844430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274C5-A2EA-4700-BCA7-5CC601967221}" type="datetimeFigureOut">
              <a:rPr lang="en-GB" smtClean="0"/>
              <a:t>24/03/2021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588BD-DF2C-47C5-9C3A-9A129E997E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495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8850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88" indent="-408188" algn="l" defTabSz="1088502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408" indent="-340157" algn="l" defTabSz="108850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627" indent="-272125" algn="l" defTabSz="10885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878" indent="-272125" algn="l" defTabSz="108850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129" indent="-272125" algn="l" defTabSz="108850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80" indent="-272125" algn="l" defTabSz="10885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631" indent="-272125" algn="l" defTabSz="10885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882" indent="-272125" algn="l" defTabSz="10885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132" indent="-272125" algn="l" defTabSz="10885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6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6.png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openxmlformats.org/officeDocument/2006/relationships/hyperlink" Target="https://www.youtube.com/watch?v=ESQYWh02Ykg" TargetMode="Externa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&#10;">
            <a:extLst>
              <a:ext uri="{FF2B5EF4-FFF2-40B4-BE49-F238E27FC236}">
                <a16:creationId xmlns:a16="http://schemas.microsoft.com/office/drawing/2014/main" id="{84725ED1-A9B7-449F-A073-0198068D56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4" t="24242" r="20000" b="31212"/>
          <a:stretch>
            <a:fillRect/>
          </a:stretch>
        </p:blipFill>
        <p:spPr bwMode="auto">
          <a:xfrm>
            <a:off x="1873006" y="2356784"/>
            <a:ext cx="660314" cy="53968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6">
            <a:extLst>
              <a:ext uri="{FF2B5EF4-FFF2-40B4-BE49-F238E27FC236}">
                <a16:creationId xmlns:a16="http://schemas.microsoft.com/office/drawing/2014/main" id="{081C67A9-0F56-49AD-B55A-256CFD55E9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478" y="2356784"/>
            <a:ext cx="539680" cy="53968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4" name="TextBox 1">
            <a:extLst>
              <a:ext uri="{FF2B5EF4-FFF2-40B4-BE49-F238E27FC236}">
                <a16:creationId xmlns:a16="http://schemas.microsoft.com/office/drawing/2014/main" id="{3C6FBE38-F6D8-487D-BB25-D850FE24F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2054" y="372669"/>
            <a:ext cx="8374559" cy="83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icons are used on slides as a visual guide to tell you what to do for each slide.</a:t>
            </a:r>
            <a:endParaRPr lang="en-GB" alt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5" name="TextBox 2">
            <a:extLst>
              <a:ext uri="{FF2B5EF4-FFF2-40B4-BE49-F238E27FC236}">
                <a16:creationId xmlns:a16="http://schemas.microsoft.com/office/drawing/2014/main" id="{43A16CC6-38F6-450F-AC33-E175897C9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4911" y="2898053"/>
            <a:ext cx="782536" cy="36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endParaRPr lang="en-GB" alt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6" name="TextBox 8">
            <a:extLst>
              <a:ext uri="{FF2B5EF4-FFF2-40B4-BE49-F238E27FC236}">
                <a16:creationId xmlns:a16="http://schemas.microsoft.com/office/drawing/2014/main" id="{288EE142-1156-4B72-9F02-09BE94D13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4115" y="4594867"/>
            <a:ext cx="1377771" cy="922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Self-assess</a:t>
            </a: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 in </a:t>
            </a: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pen</a:t>
            </a:r>
            <a:endParaRPr lang="en-GB" alt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7" name="Picture 7">
            <a:extLst>
              <a:ext uri="{FF2B5EF4-FFF2-40B4-BE49-F238E27FC236}">
                <a16:creationId xmlns:a16="http://schemas.microsoft.com/office/drawing/2014/main" id="{2360E54F-E864-4264-BF3B-ADD6DAE0CD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738" y="2356784"/>
            <a:ext cx="539680" cy="53968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8" name="TextBox 10">
            <a:extLst>
              <a:ext uri="{FF2B5EF4-FFF2-40B4-BE49-F238E27FC236}">
                <a16:creationId xmlns:a16="http://schemas.microsoft.com/office/drawing/2014/main" id="{4C69F4C3-BC42-4A55-87A4-0225DD614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9977" y="2901226"/>
            <a:ext cx="723806" cy="36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 in</a:t>
            </a:r>
            <a:endParaRPr lang="en-GB" alt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9" name="TextBox 11">
            <a:extLst>
              <a:ext uri="{FF2B5EF4-FFF2-40B4-BE49-F238E27FC236}">
                <a16:creationId xmlns:a16="http://schemas.microsoft.com/office/drawing/2014/main" id="{D40E1E8F-38C2-45E7-83C7-ED5BD1CE6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5527" y="2898053"/>
            <a:ext cx="1134914" cy="36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up</a:t>
            </a:r>
            <a:endParaRPr lang="en-GB" alt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10" name="Picture 12">
            <a:extLst>
              <a:ext uri="{FF2B5EF4-FFF2-40B4-BE49-F238E27FC236}">
                <a16:creationId xmlns:a16="http://schemas.microsoft.com/office/drawing/2014/main" id="{BDE992F1-4571-4972-B59C-FF4EA36051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694" y="2356784"/>
            <a:ext cx="539680" cy="53968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11" name="TextBox 13">
            <a:extLst>
              <a:ext uri="{FF2B5EF4-FFF2-40B4-BE49-F238E27FC236}">
                <a16:creationId xmlns:a16="http://schemas.microsoft.com/office/drawing/2014/main" id="{5E1ECD1D-3BEA-49EE-A979-5AC748357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0442" y="2902813"/>
            <a:ext cx="722219" cy="36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</a:t>
            </a:r>
            <a:endParaRPr lang="en-GB" alt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12" name="Picture 2" descr="Print icon">
            <a:extLst>
              <a:ext uri="{FF2B5EF4-FFF2-40B4-BE49-F238E27FC236}">
                <a16:creationId xmlns:a16="http://schemas.microsoft.com/office/drawing/2014/main" id="{9BCA2745-83A2-4EDC-92FE-BFC49A24A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456" y="3978997"/>
            <a:ext cx="539680" cy="53968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3" name="Picture 9">
            <a:extLst>
              <a:ext uri="{FF2B5EF4-FFF2-40B4-BE49-F238E27FC236}">
                <a16:creationId xmlns:a16="http://schemas.microsoft.com/office/drawing/2014/main" id="{F9BF42A3-C2F9-430F-B177-6CB80B0A5A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920" y="2356784"/>
            <a:ext cx="539680" cy="53968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14" name="TextBox 16">
            <a:extLst>
              <a:ext uri="{FF2B5EF4-FFF2-40B4-BE49-F238E27FC236}">
                <a16:creationId xmlns:a16="http://schemas.microsoft.com/office/drawing/2014/main" id="{EA25B368-D6C2-4B96-9F7C-F9E3B02FF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9985" y="2898053"/>
            <a:ext cx="801583" cy="36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</a:t>
            </a:r>
            <a:endParaRPr lang="en-GB" alt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15" name="TextBox 17">
            <a:extLst>
              <a:ext uri="{FF2B5EF4-FFF2-40B4-BE49-F238E27FC236}">
                <a16:creationId xmlns:a16="http://schemas.microsoft.com/office/drawing/2014/main" id="{A93912B7-8E15-49AE-A1B3-939781A50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5202" y="4518677"/>
            <a:ext cx="723806" cy="36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 </a:t>
            </a:r>
            <a:endParaRPr lang="en-GB" alt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DAC4BA2-02B4-4B6A-BB45-09B177444E10}"/>
              </a:ext>
            </a:extLst>
          </p:cNvPr>
          <p:cNvSpPr>
            <a:spLocks noChangeAspect="1"/>
          </p:cNvSpPr>
          <p:nvPr/>
        </p:nvSpPr>
        <p:spPr>
          <a:xfrm>
            <a:off x="4246010" y="3836143"/>
            <a:ext cx="876186" cy="682536"/>
          </a:xfrm>
          <a:prstGeom prst="ellipse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31">
              <a:defRPr/>
            </a:pPr>
            <a:r>
              <a:rPr lang="en-GB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</a:p>
        </p:txBody>
      </p:sp>
      <p:sp>
        <p:nvSpPr>
          <p:cNvPr id="25617" name="TextBox 19">
            <a:extLst>
              <a:ext uri="{FF2B5EF4-FFF2-40B4-BE49-F238E27FC236}">
                <a16:creationId xmlns:a16="http://schemas.microsoft.com/office/drawing/2014/main" id="{66B01227-A34C-4782-8BA3-5AF4597D2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7599" y="4612329"/>
            <a:ext cx="1466659" cy="923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Peer-assess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 in 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pen</a:t>
            </a:r>
            <a:endParaRPr lang="en-GB" alt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18" name="Picture 20">
            <a:extLst>
              <a:ext uri="{FF2B5EF4-FFF2-40B4-BE49-F238E27FC236}">
                <a16:creationId xmlns:a16="http://schemas.microsoft.com/office/drawing/2014/main" id="{6E054A23-DC70-4BEB-A045-3633938C69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525" y="3982172"/>
            <a:ext cx="539680" cy="53968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19" name="TextBox 22">
            <a:extLst>
              <a:ext uri="{FF2B5EF4-FFF2-40B4-BE49-F238E27FC236}">
                <a16:creationId xmlns:a16="http://schemas.microsoft.com/office/drawing/2014/main" id="{7BDBD74F-2D51-42EF-A65C-65BD2A4BE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3465" y="4518677"/>
            <a:ext cx="1146026" cy="36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Calculate</a:t>
            </a:r>
            <a:endParaRPr lang="en-GB" alt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20" name="Picture 2" descr="Investigate Icons - Download Free Vector Icons | Noun Project">
            <a:extLst>
              <a:ext uri="{FF2B5EF4-FFF2-40B4-BE49-F238E27FC236}">
                <a16:creationId xmlns:a16="http://schemas.microsoft.com/office/drawing/2014/main" id="{A757CF37-F96C-45A0-B2F7-B9566F9CE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957" y="2347260"/>
            <a:ext cx="539680" cy="53968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21" name="TextBox 24">
            <a:extLst>
              <a:ext uri="{FF2B5EF4-FFF2-40B4-BE49-F238E27FC236}">
                <a16:creationId xmlns:a16="http://schemas.microsoft.com/office/drawing/2014/main" id="{6CE7CD92-CBB5-4850-A66C-2BE4F3092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9960" y="2902813"/>
            <a:ext cx="1299994" cy="36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Investigate</a:t>
            </a:r>
            <a:endParaRPr lang="en-GB" alt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22" name="Picture 21">
            <a:extLst>
              <a:ext uri="{FF2B5EF4-FFF2-40B4-BE49-F238E27FC236}">
                <a16:creationId xmlns:a16="http://schemas.microsoft.com/office/drawing/2014/main" id="{49682749-15E0-430E-9E6B-8DBF8C85CC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545" y="3974236"/>
            <a:ext cx="539680" cy="53968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23" name="TextBox 26">
            <a:extLst>
              <a:ext uri="{FF2B5EF4-FFF2-40B4-BE49-F238E27FC236}">
                <a16:creationId xmlns:a16="http://schemas.microsoft.com/office/drawing/2014/main" id="{02E959E2-E1B2-4F85-89D2-6BF336859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0276" y="4513917"/>
            <a:ext cx="747616" cy="36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</a:t>
            </a:r>
            <a:endParaRPr lang="en-GB" alt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24" name="Picture 25">
            <a:extLst>
              <a:ext uri="{FF2B5EF4-FFF2-40B4-BE49-F238E27FC236}">
                <a16:creationId xmlns:a16="http://schemas.microsoft.com/office/drawing/2014/main" id="{28F46C47-C6B6-49B9-9127-33D5EF7336F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696" y="2352022"/>
            <a:ext cx="539680" cy="53968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25" name="TextBox 27">
            <a:extLst>
              <a:ext uri="{FF2B5EF4-FFF2-40B4-BE49-F238E27FC236}">
                <a16:creationId xmlns:a16="http://schemas.microsoft.com/office/drawing/2014/main" id="{682ABE6E-05EE-40B0-ADE7-479334EAC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2491" y="2898051"/>
            <a:ext cx="684123" cy="36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</a:t>
            </a:r>
            <a:endParaRPr lang="en-GB" alt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26" name="Picture 4">
            <a:extLst>
              <a:ext uri="{FF2B5EF4-FFF2-40B4-BE49-F238E27FC236}">
                <a16:creationId xmlns:a16="http://schemas.microsoft.com/office/drawing/2014/main" id="{685FE243-3A48-44BC-AE14-A314E627416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142" y="3974236"/>
            <a:ext cx="539680" cy="53968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27" name="TextBox 28">
            <a:extLst>
              <a:ext uri="{FF2B5EF4-FFF2-40B4-BE49-F238E27FC236}">
                <a16:creationId xmlns:a16="http://schemas.microsoft.com/office/drawing/2014/main" id="{9A151CD6-2AA6-4BE5-8940-8463AF1F0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8841" y="4521852"/>
            <a:ext cx="830154" cy="36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endParaRPr lang="en-GB" alt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28" name="Picture 29">
            <a:extLst>
              <a:ext uri="{FF2B5EF4-FFF2-40B4-BE49-F238E27FC236}">
                <a16:creationId xmlns:a16="http://schemas.microsoft.com/office/drawing/2014/main" id="{8CEB3138-C694-44D0-91D0-0018BE1FC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796" y="3836143"/>
            <a:ext cx="782536" cy="83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9" name="Picture 2">
            <a:extLst>
              <a:ext uri="{FF2B5EF4-FFF2-40B4-BE49-F238E27FC236}">
                <a16:creationId xmlns:a16="http://schemas.microsoft.com/office/drawing/2014/main" id="{85125010-688C-4314-85E5-2DAD93EF9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40" y="5236135"/>
            <a:ext cx="1107931" cy="98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C4A4CE4-5992-40C8-A5F0-96AD9720FEC0}"/>
              </a:ext>
            </a:extLst>
          </p:cNvPr>
          <p:cNvSpPr/>
          <p:nvPr/>
        </p:nvSpPr>
        <p:spPr>
          <a:xfrm>
            <a:off x="7071394" y="5513911"/>
            <a:ext cx="1095232" cy="5904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Retrieval practice.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0" y="20617"/>
            <a:ext cx="10971372" cy="1143265"/>
          </a:xfrm>
        </p:spPr>
        <p:txBody>
          <a:bodyPr/>
          <a:lstStyle/>
          <a:p>
            <a:r>
              <a:rPr lang="en-GB" dirty="0"/>
              <a:t>How can we remember all this?</a:t>
            </a:r>
          </a:p>
        </p:txBody>
      </p:sp>
      <p:sp>
        <p:nvSpPr>
          <p:cNvPr id="3" name="Rectangle 2"/>
          <p:cNvSpPr/>
          <p:nvPr/>
        </p:nvSpPr>
        <p:spPr>
          <a:xfrm>
            <a:off x="406574" y="1269554"/>
            <a:ext cx="11377264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70C0"/>
                </a:solidFill>
              </a:rPr>
              <a:t>Copper</a:t>
            </a:r>
            <a:r>
              <a:rPr lang="en-GB" sz="2800" dirty="0"/>
              <a:t>’s wear blue uniforms</a:t>
            </a:r>
          </a:p>
          <a:p>
            <a:r>
              <a:rPr lang="en-GB" sz="2800" dirty="0">
                <a:solidFill>
                  <a:srgbClr val="00B050"/>
                </a:solidFill>
              </a:rPr>
              <a:t>Iron (II)</a:t>
            </a:r>
            <a:r>
              <a:rPr lang="en-GB" sz="2800" dirty="0"/>
              <a:t>: Green has 2 </a:t>
            </a:r>
            <a:r>
              <a:rPr lang="en-GB" sz="2800" dirty="0">
                <a:solidFill>
                  <a:srgbClr val="00B050"/>
                </a:solidFill>
              </a:rPr>
              <a:t>e</a:t>
            </a:r>
            <a:r>
              <a:rPr lang="en-GB" sz="2800" dirty="0"/>
              <a:t>’s </a:t>
            </a:r>
          </a:p>
          <a:p>
            <a:r>
              <a:rPr lang="en-GB" sz="2800" dirty="0">
                <a:solidFill>
                  <a:srgbClr val="CC9900"/>
                </a:solidFill>
              </a:rPr>
              <a:t>Iron (III)</a:t>
            </a:r>
            <a:r>
              <a:rPr lang="en-GB" sz="2800" dirty="0"/>
              <a:t>: Iron gets rusty, rust is brown</a:t>
            </a:r>
          </a:p>
          <a:p>
            <a:endParaRPr lang="en-GB" sz="2800" dirty="0"/>
          </a:p>
          <a:p>
            <a:r>
              <a:rPr lang="en-GB" sz="2800" dirty="0"/>
              <a:t>All three that end in “</a:t>
            </a:r>
            <a:r>
              <a:rPr lang="en-GB" sz="2800" dirty="0" err="1"/>
              <a:t>ium</a:t>
            </a:r>
            <a:r>
              <a:rPr lang="en-GB" sz="2800" dirty="0"/>
              <a:t>” produce a white precipitate</a:t>
            </a:r>
          </a:p>
          <a:p>
            <a:endParaRPr lang="en-GB" sz="2800" dirty="0"/>
          </a:p>
          <a:p>
            <a:r>
              <a:rPr lang="en-GB" sz="2800" dirty="0"/>
              <a:t>Aluminium re-dissolves </a:t>
            </a:r>
          </a:p>
          <a:p>
            <a:endParaRPr lang="en-GB" sz="3200" dirty="0"/>
          </a:p>
          <a:p>
            <a:endParaRPr lang="en-GB" sz="3200" dirty="0"/>
          </a:p>
          <a:p>
            <a:endParaRPr lang="en-GB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5566" y="2565698"/>
            <a:ext cx="2400300" cy="2200275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 flipH="1">
            <a:off x="8351490" y="1953630"/>
            <a:ext cx="2316224" cy="1224136"/>
          </a:xfrm>
          <a:prstGeom prst="wedgeEllipseCallou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Al just          re-dissolve then</a:t>
            </a:r>
          </a:p>
        </p:txBody>
      </p:sp>
      <p:pic>
        <p:nvPicPr>
          <p:cNvPr id="6" name="Picture 21">
            <a:extLst>
              <a:ext uri="{FF2B5EF4-FFF2-40B4-BE49-F238E27FC236}">
                <a16:creationId xmlns:a16="http://schemas.microsoft.com/office/drawing/2014/main" id="{275050CB-1F58-4CFA-B4E3-8C39D10B15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5067" y="72002"/>
            <a:ext cx="539680" cy="53968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26">
            <a:extLst>
              <a:ext uri="{FF2B5EF4-FFF2-40B4-BE49-F238E27FC236}">
                <a16:creationId xmlns:a16="http://schemas.microsoft.com/office/drawing/2014/main" id="{C3F7067D-DDD6-4122-82E4-0C71D9B20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3798" y="611683"/>
            <a:ext cx="747616" cy="36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</a:t>
            </a:r>
            <a:endParaRPr lang="en-GB" alt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8E7B2E-2F43-486C-9D6B-57EB85C5127D}"/>
              </a:ext>
            </a:extLst>
          </p:cNvPr>
          <p:cNvSpPr txBox="1"/>
          <p:nvPr/>
        </p:nvSpPr>
        <p:spPr>
          <a:xfrm>
            <a:off x="561548" y="5323453"/>
            <a:ext cx="11174318" cy="830997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7030A0"/>
                </a:solidFill>
              </a:rPr>
              <a:t>NOTE: In another lesson, you will learn how to use flame tests to identify some metals. This will allow you to differentiate between calcium and magnesium.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4D37064-3F68-45F9-9342-9E311A2D26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3798" y="13725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4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732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0" y="20617"/>
            <a:ext cx="10971372" cy="1143265"/>
          </a:xfrm>
        </p:spPr>
        <p:txBody>
          <a:bodyPr/>
          <a:lstStyle/>
          <a:p>
            <a:r>
              <a:rPr lang="en-GB" dirty="0"/>
              <a:t>What is actually being formed?</a:t>
            </a:r>
          </a:p>
        </p:txBody>
      </p:sp>
      <p:sp>
        <p:nvSpPr>
          <p:cNvPr id="3" name="Rectangle 2"/>
          <p:cNvSpPr/>
          <p:nvPr/>
        </p:nvSpPr>
        <p:spPr>
          <a:xfrm>
            <a:off x="550590" y="1182655"/>
            <a:ext cx="11377264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In each reaction, the coloured precipitate is a </a:t>
            </a:r>
            <a:r>
              <a:rPr lang="en-GB" sz="3200" dirty="0">
                <a:solidFill>
                  <a:srgbClr val="FF0000"/>
                </a:solidFill>
              </a:rPr>
              <a:t>metal hydroxide</a:t>
            </a:r>
            <a:r>
              <a:rPr lang="en-GB" sz="3200" dirty="0"/>
              <a:t>.</a:t>
            </a:r>
          </a:p>
          <a:p>
            <a:endParaRPr lang="en-GB" sz="3200" dirty="0"/>
          </a:p>
          <a:p>
            <a:r>
              <a:rPr lang="en-GB" sz="3200" dirty="0" err="1"/>
              <a:t>Eg</a:t>
            </a:r>
            <a:r>
              <a:rPr lang="en-GB" sz="3200" dirty="0"/>
              <a:t>. </a:t>
            </a:r>
          </a:p>
          <a:p>
            <a:r>
              <a:rPr lang="en-GB" sz="2800" dirty="0"/>
              <a:t>Calcium chloride + sodium hydroxide </a:t>
            </a:r>
            <a:r>
              <a:rPr lang="en-GB" sz="2800" dirty="0">
                <a:sym typeface="Wingdings" panose="05000000000000000000" pitchFamily="2" charset="2"/>
              </a:rPr>
              <a:t> calcium hydroxide + sodium chloride </a:t>
            </a:r>
            <a:endParaRPr lang="en-GB" sz="2800" dirty="0"/>
          </a:p>
          <a:p>
            <a:endParaRPr lang="en-GB" sz="3200" dirty="0"/>
          </a:p>
          <a:p>
            <a:endParaRPr lang="en-GB" sz="3200" dirty="0"/>
          </a:p>
          <a:p>
            <a:endParaRPr lang="en-GB" sz="3200" dirty="0"/>
          </a:p>
          <a:p>
            <a:endParaRPr lang="en-GB" sz="3200" dirty="0"/>
          </a:p>
          <a:p>
            <a:r>
              <a:rPr lang="en-GB" sz="3200" dirty="0"/>
              <a:t>Fill in the names of the precipitates on your table</a:t>
            </a:r>
          </a:p>
          <a:p>
            <a:endParaRPr lang="en-GB" sz="3200" dirty="0"/>
          </a:p>
          <a:p>
            <a:endParaRPr lang="en-GB" sz="3200" dirty="0"/>
          </a:p>
        </p:txBody>
      </p:sp>
      <p:sp>
        <p:nvSpPr>
          <p:cNvPr id="6" name="Rounded Rectangle 5"/>
          <p:cNvSpPr/>
          <p:nvPr/>
        </p:nvSpPr>
        <p:spPr>
          <a:xfrm>
            <a:off x="6383238" y="3717826"/>
            <a:ext cx="2808312" cy="648072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White precipitate</a:t>
            </a:r>
          </a:p>
        </p:txBody>
      </p:sp>
      <p:cxnSp>
        <p:nvCxnSpPr>
          <p:cNvPr id="8" name="Straight Arrow Connector 7"/>
          <p:cNvCxnSpPr>
            <a:stCxn id="6" idx="0"/>
          </p:cNvCxnSpPr>
          <p:nvPr/>
        </p:nvCxnSpPr>
        <p:spPr>
          <a:xfrm flipV="1">
            <a:off x="7787394" y="3141762"/>
            <a:ext cx="0" cy="57606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" descr="&#10;">
            <a:extLst>
              <a:ext uri="{FF2B5EF4-FFF2-40B4-BE49-F238E27FC236}">
                <a16:creationId xmlns:a16="http://schemas.microsoft.com/office/drawing/2014/main" id="{A210D473-A6F2-4DCD-87C4-8F46EF7894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4" t="24242" r="20000" b="31212"/>
          <a:stretch>
            <a:fillRect/>
          </a:stretch>
        </p:blipFill>
        <p:spPr bwMode="auto">
          <a:xfrm>
            <a:off x="11430665" y="80213"/>
            <a:ext cx="660314" cy="53968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B7E4B1F3-36B1-4BCF-B25A-CF29D43746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92570" y="621482"/>
            <a:ext cx="782536" cy="36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endParaRPr lang="en-GB" alt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6D247D28-C817-467B-947D-2F8B8ABCB2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7331" y="1015994"/>
            <a:ext cx="539680" cy="53968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0E15DB-1D1D-4D90-A49C-2ED7434FD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92570" y="1560436"/>
            <a:ext cx="723806" cy="36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 in</a:t>
            </a:r>
            <a:endParaRPr lang="en-GB" alt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E73CA7-9E86-4C09-9C0C-5DE2C18A45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97524" y="35018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40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12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7576540"/>
              </p:ext>
            </p:extLst>
          </p:nvPr>
        </p:nvGraphicFramePr>
        <p:xfrm>
          <a:off x="838622" y="1269554"/>
          <a:ext cx="10477957" cy="5270979"/>
        </p:xfrm>
        <a:graphic>
          <a:graphicData uri="http://schemas.openxmlformats.org/drawingml/2006/table">
            <a:tbl>
              <a:tblPr firstRow="1" firstCol="1" bandRow="1"/>
              <a:tblGrid>
                <a:gridCol w="758358">
                  <a:extLst>
                    <a:ext uri="{9D8B030D-6E8A-4147-A177-3AD203B41FA5}">
                      <a16:colId xmlns:a16="http://schemas.microsoft.com/office/drawing/2014/main" val="2780219453"/>
                    </a:ext>
                  </a:extLst>
                </a:gridCol>
                <a:gridCol w="4699892">
                  <a:extLst>
                    <a:ext uri="{9D8B030D-6E8A-4147-A177-3AD203B41FA5}">
                      <a16:colId xmlns:a16="http://schemas.microsoft.com/office/drawing/2014/main" val="3221336218"/>
                    </a:ext>
                  </a:extLst>
                </a:gridCol>
                <a:gridCol w="1812999">
                  <a:extLst>
                    <a:ext uri="{9D8B030D-6E8A-4147-A177-3AD203B41FA5}">
                      <a16:colId xmlns:a16="http://schemas.microsoft.com/office/drawing/2014/main" val="4251737005"/>
                    </a:ext>
                  </a:extLst>
                </a:gridCol>
                <a:gridCol w="3206708">
                  <a:extLst>
                    <a:ext uri="{9D8B030D-6E8A-4147-A177-3AD203B41FA5}">
                      <a16:colId xmlns:a16="http://schemas.microsoft.com/office/drawing/2014/main" val="4159402140"/>
                    </a:ext>
                  </a:extLst>
                </a:gridCol>
              </a:tblGrid>
              <a:tr h="7529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Tube </a:t>
                      </a:r>
                      <a:endParaRPr lang="en-GB" sz="28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Reactants</a:t>
                      </a:r>
                      <a:endParaRPr lang="en-GB" sz="28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Colour of precipitate</a:t>
                      </a:r>
                      <a:endParaRPr lang="en-GB" sz="28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Name of precipitate</a:t>
                      </a:r>
                      <a:endParaRPr lang="en-GB" sz="28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464326"/>
                  </a:ext>
                </a:extLst>
              </a:tr>
              <a:tr h="7529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28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copper(II) </a:t>
                      </a:r>
                      <a:r>
                        <a:rPr lang="en-GB" sz="2000" dirty="0" err="1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sulfate</a:t>
                      </a:r>
                      <a:r>
                        <a:rPr lang="en-GB" sz="20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+ dilute sodium hydroxide </a:t>
                      </a:r>
                      <a:endParaRPr lang="en-GB" sz="28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Blue</a:t>
                      </a:r>
                      <a:endParaRPr lang="en-GB" sz="28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Copper hydroxide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7870918"/>
                  </a:ext>
                </a:extLst>
              </a:tr>
              <a:tr h="7529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280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iron(II) </a:t>
                      </a:r>
                      <a:r>
                        <a:rPr lang="en-GB" sz="2000" dirty="0" err="1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sulfate</a:t>
                      </a:r>
                      <a:r>
                        <a:rPr lang="en-GB" sz="20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+ dilute sodium hydroxide</a:t>
                      </a:r>
                      <a:endParaRPr lang="en-GB" sz="28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Green</a:t>
                      </a:r>
                      <a:endParaRPr lang="en-GB" sz="28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Iron (II) hydroxide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6216677"/>
                  </a:ext>
                </a:extLst>
              </a:tr>
              <a:tr h="7529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GB" sz="280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iron(III) chloride + dilute sodium hydroxide</a:t>
                      </a:r>
                      <a:endParaRPr lang="en-GB" sz="28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Brown</a:t>
                      </a:r>
                      <a:endParaRPr lang="en-GB" sz="28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Iron (III) hydroxide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9617437"/>
                  </a:ext>
                </a:extLst>
              </a:tr>
              <a:tr h="7529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GB" sz="280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aluminium chloride + dilute sodium hydroxide</a:t>
                      </a:r>
                      <a:endParaRPr lang="en-GB" sz="28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White      </a:t>
                      </a:r>
                      <a:r>
                        <a:rPr lang="en-GB" sz="14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(dissolves in excess)</a:t>
                      </a:r>
                      <a:endParaRPr lang="en-GB" sz="28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Aluminium hydroxide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5114378"/>
                  </a:ext>
                </a:extLst>
              </a:tr>
              <a:tr h="7529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GB" sz="280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calcium chloride + dilute sodium hydroxide</a:t>
                      </a:r>
                      <a:endParaRPr lang="en-GB" sz="28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White</a:t>
                      </a:r>
                      <a:endParaRPr lang="en-GB" sz="28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Calcium hydroxide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4114120"/>
                  </a:ext>
                </a:extLst>
              </a:tr>
              <a:tr h="7529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GB" sz="28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magnesium chloride + dilute sodium hydroxide</a:t>
                      </a:r>
                      <a:endParaRPr lang="en-GB" sz="28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White</a:t>
                      </a:r>
                      <a:endParaRPr lang="en-GB" sz="28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Magnesium hydroxide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6146078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FD08E282-C8E8-4F82-B924-A8AE4A7FE458}"/>
              </a:ext>
            </a:extLst>
          </p:cNvPr>
          <p:cNvSpPr txBox="1">
            <a:spLocks/>
          </p:cNvSpPr>
          <p:nvPr/>
        </p:nvSpPr>
        <p:spPr>
          <a:xfrm>
            <a:off x="609521" y="-98598"/>
            <a:ext cx="10971372" cy="1143265"/>
          </a:xfrm>
          <a:prstGeom prst="rect">
            <a:avLst/>
          </a:prstGeom>
        </p:spPr>
        <p:txBody>
          <a:bodyPr/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Results</a:t>
            </a:r>
            <a:endParaRPr lang="en-GB" dirty="0"/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E1572024-DC15-48DD-8B4B-F5F78C80EC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919" y="67241"/>
            <a:ext cx="539680" cy="53968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3">
            <a:extLst>
              <a:ext uri="{FF2B5EF4-FFF2-40B4-BE49-F238E27FC236}">
                <a16:creationId xmlns:a16="http://schemas.microsoft.com/office/drawing/2014/main" id="{E1C74EB6-63B3-4BF6-B2E5-C9A976562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93667" y="613270"/>
            <a:ext cx="722219" cy="36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</a:t>
            </a:r>
            <a:endParaRPr lang="en-GB" alt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216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0" y="20617"/>
            <a:ext cx="10971372" cy="1143265"/>
          </a:xfrm>
        </p:spPr>
        <p:txBody>
          <a:bodyPr/>
          <a:lstStyle/>
          <a:p>
            <a:r>
              <a:rPr lang="en-GB" dirty="0"/>
              <a:t>Independent 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406574" y="1269554"/>
            <a:ext cx="1137726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GB" sz="2400" dirty="0"/>
              <a:t>a) A student has an iron (III) sulphate solution. What is the charge on the iron ion? </a:t>
            </a:r>
          </a:p>
          <a:p>
            <a:endParaRPr lang="en-GB" sz="2400" dirty="0"/>
          </a:p>
          <a:p>
            <a:r>
              <a:rPr lang="en-GB" sz="2400" dirty="0"/>
              <a:t>        b) When sodium hydroxide is added to solution, an insoluble precipitate is formed.                                What is an insoluble precipitate?</a:t>
            </a:r>
          </a:p>
          <a:p>
            <a:pPr marL="514350" indent="-514350">
              <a:buAutoNum type="arabicPeriod"/>
            </a:pPr>
            <a:endParaRPr lang="en-GB" sz="2400" dirty="0"/>
          </a:p>
          <a:p>
            <a:r>
              <a:rPr lang="en-GB" sz="2400" dirty="0"/>
              <a:t>       c)What colour precipitate is formed.</a:t>
            </a:r>
          </a:p>
          <a:p>
            <a:endParaRPr lang="en-GB" sz="2400" dirty="0"/>
          </a:p>
          <a:p>
            <a:r>
              <a:rPr lang="en-GB" sz="2400" dirty="0"/>
              <a:t>2.    a) When testing another metal compound solution, the precipitate formed was white. The student then added excess sodium hydroxide. The precipitate did not dissolve. Which metals could be present?</a:t>
            </a:r>
          </a:p>
          <a:p>
            <a:endParaRPr lang="en-GB" sz="2400" dirty="0"/>
          </a:p>
          <a:p>
            <a:r>
              <a:rPr lang="en-GB" sz="2400" dirty="0"/>
              <a:t>       b) Which method could be used to work out which metal is present?</a:t>
            </a:r>
          </a:p>
          <a:p>
            <a:pPr marL="514350" indent="-514350">
              <a:buAutoNum type="arabicPeriod"/>
            </a:pPr>
            <a:endParaRPr lang="en-GB" sz="2400" dirty="0"/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</p:txBody>
      </p:sp>
      <p:pic>
        <p:nvPicPr>
          <p:cNvPr id="8" name="Picture 5" descr="&#10;">
            <a:extLst>
              <a:ext uri="{FF2B5EF4-FFF2-40B4-BE49-F238E27FC236}">
                <a16:creationId xmlns:a16="http://schemas.microsoft.com/office/drawing/2014/main" id="{BF7C12E6-727C-4E83-B47E-DF0847C9B8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4" t="24242" r="20000" b="31212"/>
          <a:stretch>
            <a:fillRect/>
          </a:stretch>
        </p:blipFill>
        <p:spPr bwMode="auto">
          <a:xfrm>
            <a:off x="11430665" y="80213"/>
            <a:ext cx="660314" cy="53968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A1E15736-753C-43A1-AE0C-FDFCDF2A2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92570" y="621482"/>
            <a:ext cx="782536" cy="36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endParaRPr lang="en-GB" alt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BC96469-CC24-4EE3-819A-75A186CF30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2570" y="12873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6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0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0" y="20617"/>
            <a:ext cx="10971372" cy="1143265"/>
          </a:xfrm>
        </p:spPr>
        <p:txBody>
          <a:bodyPr/>
          <a:lstStyle/>
          <a:p>
            <a:r>
              <a:rPr lang="en-GB" dirty="0">
                <a:solidFill>
                  <a:srgbClr val="00B050"/>
                </a:solidFill>
              </a:rPr>
              <a:t>Self-Assess</a:t>
            </a:r>
          </a:p>
        </p:txBody>
      </p:sp>
      <p:sp>
        <p:nvSpPr>
          <p:cNvPr id="3" name="Rectangle 2"/>
          <p:cNvSpPr/>
          <p:nvPr/>
        </p:nvSpPr>
        <p:spPr>
          <a:xfrm>
            <a:off x="406574" y="1269554"/>
            <a:ext cx="11377264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GB" sz="2400" dirty="0">
                <a:solidFill>
                  <a:srgbClr val="009242"/>
                </a:solidFill>
              </a:rPr>
              <a:t>a) Fe</a:t>
            </a:r>
            <a:r>
              <a:rPr lang="en-GB" sz="2400" baseline="30000" dirty="0">
                <a:solidFill>
                  <a:srgbClr val="009242"/>
                </a:solidFill>
              </a:rPr>
              <a:t>3+</a:t>
            </a:r>
            <a:endParaRPr lang="en-GB" sz="2400" dirty="0">
              <a:solidFill>
                <a:srgbClr val="009242"/>
              </a:solidFill>
            </a:endParaRPr>
          </a:p>
          <a:p>
            <a:endParaRPr lang="en-GB" sz="2400" dirty="0">
              <a:solidFill>
                <a:srgbClr val="009242"/>
              </a:solidFill>
            </a:endParaRPr>
          </a:p>
          <a:p>
            <a:r>
              <a:rPr lang="en-GB" sz="2400" dirty="0">
                <a:solidFill>
                  <a:srgbClr val="009242"/>
                </a:solidFill>
              </a:rPr>
              <a:t>        b) A precipitate is a solid formed from the reaction of two solutions. Insoluble means is does not dissolve </a:t>
            </a:r>
          </a:p>
          <a:p>
            <a:pPr marL="514350" indent="-514350">
              <a:buAutoNum type="arabicPeriod"/>
            </a:pPr>
            <a:endParaRPr lang="en-GB" sz="2400" dirty="0">
              <a:solidFill>
                <a:srgbClr val="009242"/>
              </a:solidFill>
            </a:endParaRPr>
          </a:p>
          <a:p>
            <a:r>
              <a:rPr lang="en-GB" sz="2400" dirty="0">
                <a:solidFill>
                  <a:srgbClr val="009242"/>
                </a:solidFill>
              </a:rPr>
              <a:t>       c) Brown</a:t>
            </a:r>
          </a:p>
          <a:p>
            <a:endParaRPr lang="en-GB" sz="2400" dirty="0">
              <a:solidFill>
                <a:srgbClr val="009242"/>
              </a:solidFill>
            </a:endParaRPr>
          </a:p>
          <a:p>
            <a:r>
              <a:rPr lang="en-GB" sz="2400" dirty="0">
                <a:solidFill>
                  <a:srgbClr val="009242"/>
                </a:solidFill>
              </a:rPr>
              <a:t>2.    a) Calcium or magnesium</a:t>
            </a:r>
          </a:p>
          <a:p>
            <a:endParaRPr lang="en-GB" sz="2400" dirty="0">
              <a:solidFill>
                <a:srgbClr val="009242"/>
              </a:solidFill>
            </a:endParaRPr>
          </a:p>
          <a:p>
            <a:r>
              <a:rPr lang="en-GB" sz="2400" dirty="0">
                <a:solidFill>
                  <a:srgbClr val="009242"/>
                </a:solidFill>
              </a:rPr>
              <a:t>       b) Flame test</a:t>
            </a:r>
          </a:p>
          <a:p>
            <a:pPr marL="514350" indent="-514350">
              <a:buAutoNum type="arabicPeriod"/>
            </a:pPr>
            <a:endParaRPr lang="en-GB" sz="2400" dirty="0">
              <a:solidFill>
                <a:srgbClr val="009242"/>
              </a:solidFill>
            </a:endParaRPr>
          </a:p>
          <a:p>
            <a:endParaRPr lang="en-GB" sz="2800" dirty="0">
              <a:solidFill>
                <a:srgbClr val="009242"/>
              </a:solidFill>
            </a:endParaRPr>
          </a:p>
          <a:p>
            <a:endParaRPr lang="en-GB" sz="2800" dirty="0">
              <a:solidFill>
                <a:srgbClr val="009242"/>
              </a:solidFill>
            </a:endParaRPr>
          </a:p>
          <a:p>
            <a:endParaRPr lang="en-GB" sz="2800" dirty="0">
              <a:solidFill>
                <a:srgbClr val="009242"/>
              </a:solidFill>
            </a:endParaRPr>
          </a:p>
        </p:txBody>
      </p:sp>
      <p:pic>
        <p:nvPicPr>
          <p:cNvPr id="6" name="Picture 29">
            <a:extLst>
              <a:ext uri="{FF2B5EF4-FFF2-40B4-BE49-F238E27FC236}">
                <a16:creationId xmlns:a16="http://schemas.microsoft.com/office/drawing/2014/main" id="{97C4A43B-A0D7-4FED-AA61-7D509393A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9782" y="117426"/>
            <a:ext cx="782536" cy="83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551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C6D8225-7332-4ED4-9317-B7B37CCB0646}"/>
              </a:ext>
            </a:extLst>
          </p:cNvPr>
          <p:cNvSpPr/>
          <p:nvPr/>
        </p:nvSpPr>
        <p:spPr>
          <a:xfrm>
            <a:off x="-1" y="1241"/>
            <a:ext cx="12190413" cy="750790"/>
          </a:xfrm>
          <a:prstGeom prst="rect">
            <a:avLst/>
          </a:prstGeom>
          <a:solidFill>
            <a:srgbClr val="C60B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09" eaLnBrk="0" hangingPunct="0">
              <a:defRPr/>
            </a:pPr>
            <a:endParaRPr lang="en-GB" sz="18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A5DCF9-299A-4E44-9639-DC5B3D9422A1}"/>
              </a:ext>
            </a:extLst>
          </p:cNvPr>
          <p:cNvCxnSpPr/>
          <p:nvPr/>
        </p:nvCxnSpPr>
        <p:spPr>
          <a:xfrm>
            <a:off x="7699960" y="-9871"/>
            <a:ext cx="0" cy="993647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TextBox 16">
            <a:extLst>
              <a:ext uri="{FF2B5EF4-FFF2-40B4-BE49-F238E27FC236}">
                <a16:creationId xmlns:a16="http://schemas.microsoft.com/office/drawing/2014/main" id="{4ADE8F7A-4A49-47D6-A67C-2B3E52980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976" y="147271"/>
            <a:ext cx="3552362" cy="39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fld id="{A02D7862-716B-4AAF-B275-2DEE911261BA}" type="datetime3">
              <a:rPr lang="en-GB" altLang="en-US" sz="2000" u="sng">
                <a:solidFill>
                  <a:prstClr val="white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algn="ctr" defTabSz="914309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t>24 March, 2021</a:t>
            </a:fld>
            <a:endParaRPr lang="en-GB" altLang="en-US" sz="2000" u="sng" dirty="0">
              <a:solidFill>
                <a:prstClr val="white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3077" name="Picture 14">
            <a:extLst>
              <a:ext uri="{FF2B5EF4-FFF2-40B4-BE49-F238E27FC236}">
                <a16:creationId xmlns:a16="http://schemas.microsoft.com/office/drawing/2014/main" id="{7E4B2E84-7BED-479B-B8EF-E257C6FD7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8" t="23953" r="32570" b="37250"/>
          <a:stretch>
            <a:fillRect/>
          </a:stretch>
        </p:blipFill>
        <p:spPr bwMode="auto">
          <a:xfrm>
            <a:off x="11506289" y="-9871"/>
            <a:ext cx="692060" cy="76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A2506F4-181A-4BA7-8840-7A731B8CBB4A}"/>
              </a:ext>
            </a:extLst>
          </p:cNvPr>
          <p:cNvSpPr/>
          <p:nvPr/>
        </p:nvSpPr>
        <p:spPr>
          <a:xfrm>
            <a:off x="10634865" y="6271049"/>
            <a:ext cx="1563484" cy="584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09" eaLnBrk="0" hangingPunct="0">
              <a:defRPr/>
            </a:pPr>
            <a:r>
              <a:rPr lang="en-GB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cs typeface="Times New Roman" pitchFamily="18" charset="0"/>
              </a:rPr>
              <a:t>pgh</a:t>
            </a:r>
            <a:r>
              <a:rPr lang="en-GB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GB" sz="1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cience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D727F74-2E2C-458B-93FE-007BC470492F}"/>
              </a:ext>
            </a:extLst>
          </p:cNvPr>
          <p:cNvSpPr/>
          <p:nvPr/>
        </p:nvSpPr>
        <p:spPr>
          <a:xfrm>
            <a:off x="231743" y="1273287"/>
            <a:ext cx="9475188" cy="4997762"/>
          </a:xfrm>
          <a:prstGeom prst="roundRect">
            <a:avLst>
              <a:gd name="adj" fmla="val 9720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prstClr val="black"/>
                </a:solidFill>
                <a:cs typeface="Arial" panose="020B0604020202020204" pitchFamily="34" charset="0"/>
              </a:rPr>
              <a:t>Formation of an insoluble compound will sometimes occur when a solution containing a particular cation (a positively charged ion) is mixed with another solution containing a particular anion (a negatively charged ion). The solid that separates is called a precipitate.</a:t>
            </a:r>
            <a:endParaRPr lang="en-GB" sz="2400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defTabSz="9143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defTabSz="9143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prstClr val="black"/>
                </a:solidFill>
                <a:cs typeface="Arial" panose="020B0604020202020204" pitchFamily="34" charset="0"/>
              </a:rPr>
              <a:t>Some metal compounds, particularly transition metals, found colourful precipitates. This provides chemists with a useful way of identifying them. </a:t>
            </a:r>
          </a:p>
          <a:p>
            <a:pPr defTabSz="9143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defTabSz="9143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dirty="0">
                <a:solidFill>
                  <a:prstClr val="black"/>
                </a:solidFill>
                <a:cs typeface="Arial" panose="020B0604020202020204" pitchFamily="34" charset="0"/>
              </a:rPr>
              <a:t>Which other method have we studied to identify metals in compounds? Which metals can we already identify?</a:t>
            </a:r>
            <a:endParaRPr lang="en-GB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4" name="Picture 2" descr="Image result for silent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626" y="1283157"/>
            <a:ext cx="1709676" cy="220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3">
            <a:extLst>
              <a:ext uri="{FF2B5EF4-FFF2-40B4-BE49-F238E27FC236}">
                <a16:creationId xmlns:a16="http://schemas.microsoft.com/office/drawing/2014/main" id="{91A5E7E1-2687-47D9-9D10-9035EDE503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186" y="115720"/>
            <a:ext cx="7709487" cy="46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GB" alt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Silent Starter – leave some space for your objective</a:t>
            </a:r>
            <a:endParaRPr lang="en-US" altLang="en-US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261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02572C8-9C66-4D9B-B134-57CCC30263BB}"/>
              </a:ext>
            </a:extLst>
          </p:cNvPr>
          <p:cNvSpPr txBox="1"/>
          <p:nvPr/>
        </p:nvSpPr>
        <p:spPr>
          <a:xfrm>
            <a:off x="468663" y="1968655"/>
            <a:ext cx="1155784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Learning Outcomes:</a:t>
            </a:r>
          </a:p>
          <a:p>
            <a:pPr marL="457154" indent="-457154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Describe the method for precipitate tests</a:t>
            </a:r>
          </a:p>
          <a:p>
            <a:pPr marL="457154" indent="-457154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Identify metal ions based on their precipitate tests</a:t>
            </a:r>
          </a:p>
          <a:p>
            <a:pPr marL="457154" indent="-457154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457154" indent="-457154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BE115C-FC7F-4EF6-90C8-D6DE3F585262}"/>
              </a:ext>
            </a:extLst>
          </p:cNvPr>
          <p:cNvSpPr txBox="1"/>
          <p:nvPr/>
        </p:nvSpPr>
        <p:spPr>
          <a:xfrm>
            <a:off x="308363" y="3689716"/>
            <a:ext cx="11557846" cy="83088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>
                <a:solidFill>
                  <a:schemeClr val="bg1"/>
                </a:solidFill>
              </a:rPr>
              <a:t>Keystone Words:</a:t>
            </a:r>
          </a:p>
          <a:p>
            <a:pPr algn="ctr"/>
            <a:r>
              <a:rPr lang="sv-SE" sz="2400" dirty="0">
                <a:solidFill>
                  <a:schemeClr val="bg1"/>
                </a:solidFill>
              </a:rPr>
              <a:t>Precipitate, hydroxide, ion 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CDFB98-D368-4091-863B-79241630CA7D}"/>
              </a:ext>
            </a:extLst>
          </p:cNvPr>
          <p:cNvSpPr/>
          <p:nvPr/>
        </p:nvSpPr>
        <p:spPr>
          <a:xfrm>
            <a:off x="-1" y="1241"/>
            <a:ext cx="12190413" cy="1565068"/>
          </a:xfrm>
          <a:prstGeom prst="rect">
            <a:avLst/>
          </a:prstGeom>
          <a:solidFill>
            <a:srgbClr val="C60B20"/>
          </a:solidFill>
          <a:ln>
            <a:solidFill>
              <a:srgbClr val="C60B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13" name="Picture 14">
            <a:extLst>
              <a:ext uri="{FF2B5EF4-FFF2-40B4-BE49-F238E27FC236}">
                <a16:creationId xmlns:a16="http://schemas.microsoft.com/office/drawing/2014/main" id="{09D83616-49C5-4956-A523-37F8E02655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8" t="23953" r="32570" b="37250"/>
          <a:stretch>
            <a:fillRect/>
          </a:stretch>
        </p:blipFill>
        <p:spPr bwMode="auto">
          <a:xfrm>
            <a:off x="11542004" y="-13085"/>
            <a:ext cx="648408" cy="71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6">
            <a:extLst>
              <a:ext uri="{FF2B5EF4-FFF2-40B4-BE49-F238E27FC236}">
                <a16:creationId xmlns:a16="http://schemas.microsoft.com/office/drawing/2014/main" id="{AA0F3649-E257-4675-93AE-FFDE783AB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53213"/>
            <a:ext cx="3485253" cy="4616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F128A6-695A-3C40-8D8D-EEEBABAE060A}" type="datetime3">
              <a:rPr lang="en-GB" sz="2400" b="1">
                <a:solidFill>
                  <a:srgbClr val="B8BBBC"/>
                </a:solidFill>
                <a:latin typeface="+mn-lt"/>
                <a:cs typeface="Arial" charset="0"/>
              </a:rPr>
              <a:pPr eaLnBrk="1" hangingPunct="1"/>
              <a:t>24 March, 2021</a:t>
            </a:fld>
            <a:endParaRPr lang="en-GB" sz="1200" b="1" dirty="0">
              <a:solidFill>
                <a:srgbClr val="B8BBBC"/>
              </a:solidFill>
              <a:latin typeface="+mn-lt"/>
              <a:cs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EDF508-2320-4487-AB8E-89875B0ACCD2}"/>
              </a:ext>
            </a:extLst>
          </p:cNvPr>
          <p:cNvSpPr/>
          <p:nvPr/>
        </p:nvSpPr>
        <p:spPr>
          <a:xfrm>
            <a:off x="10032119" y="-137148"/>
            <a:ext cx="1665624" cy="5846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err="1">
                <a:solidFill>
                  <a:srgbClr val="B8BBBC"/>
                </a:solidFill>
                <a:latin typeface="Times New Roman" pitchFamily="18" charset="0"/>
                <a:cs typeface="Times New Roman" pitchFamily="18" charset="0"/>
              </a:rPr>
              <a:t>pgh</a:t>
            </a:r>
            <a:r>
              <a:rPr lang="en-GB" sz="3200" i="1" dirty="0" err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GB" b="1" i="1" dirty="0" err="1">
                <a:latin typeface="Times New Roman" pitchFamily="18" charset="0"/>
                <a:cs typeface="Times New Roman" pitchFamily="18" charset="0"/>
              </a:rPr>
              <a:t>cience</a:t>
            </a:r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0D20E9-E11E-4C3E-803F-B898AA309AC9}"/>
              </a:ext>
            </a:extLst>
          </p:cNvPr>
          <p:cNvSpPr/>
          <p:nvPr/>
        </p:nvSpPr>
        <p:spPr>
          <a:xfrm>
            <a:off x="174147" y="123511"/>
            <a:ext cx="11860341" cy="1754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u="sng" dirty="0">
                <a:solidFill>
                  <a:schemeClr val="bg1"/>
                </a:solidFill>
              </a:rPr>
              <a:t>Metal Hydroxides</a:t>
            </a:r>
            <a:endParaRPr lang="en-GB" sz="100" dirty="0">
              <a:solidFill>
                <a:schemeClr val="bg1"/>
              </a:solidFill>
            </a:endParaRPr>
          </a:p>
          <a:p>
            <a:pPr algn="ctr"/>
            <a:r>
              <a:rPr lang="en-GB" sz="3600" b="1" dirty="0">
                <a:solidFill>
                  <a:schemeClr val="bg1"/>
                </a:solidFill>
              </a:rPr>
              <a:t>LO:</a:t>
            </a:r>
            <a:r>
              <a:rPr lang="en-GB" sz="3200" dirty="0">
                <a:solidFill>
                  <a:schemeClr val="bg1"/>
                </a:solidFill>
              </a:rPr>
              <a:t> Explore the use of precipitate tests to identify metal ions </a:t>
            </a:r>
          </a:p>
          <a:p>
            <a:pPr algn="ctr"/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3" name="AutoShape 2" descr="https://upload.wikimedia.org/wikipedia/commons/thumb/1/1c/Polydactyly_01_Lhand_AP.jpg/150px-Polydactyly_01_Lhand_AP.jpg">
            <a:extLst>
              <a:ext uri="{FF2B5EF4-FFF2-40B4-BE49-F238E27FC236}">
                <a16:creationId xmlns:a16="http://schemas.microsoft.com/office/drawing/2014/main" id="{9766C98B-41B1-40F4-91FE-32FBCB7735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826" y="3277414"/>
            <a:ext cx="304760" cy="30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40ED96D9-058D-4A10-B626-E316C3F17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477938"/>
              </p:ext>
            </p:extLst>
          </p:nvPr>
        </p:nvGraphicFramePr>
        <p:xfrm>
          <a:off x="1525009" y="4791317"/>
          <a:ext cx="9124554" cy="1728547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3357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88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8836">
                <a:tc>
                  <a:txBody>
                    <a:bodyPr/>
                    <a:lstStyle/>
                    <a:p>
                      <a:r>
                        <a:rPr lang="en-GB" sz="18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 can</a:t>
                      </a:r>
                    </a:p>
                  </a:txBody>
                  <a:tcPr marL="91431" marR="91431" marT="45668" marB="45668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Carry out precipitate tests</a:t>
                      </a:r>
                    </a:p>
                  </a:txBody>
                  <a:tcPr marL="91431" marR="91431" marT="45668" marB="45668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836">
                <a:tc>
                  <a:txBody>
                    <a:bodyPr/>
                    <a:lstStyle/>
                    <a:p>
                      <a:r>
                        <a:rPr lang="en-GB" sz="18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 can</a:t>
                      </a:r>
                    </a:p>
                  </a:txBody>
                  <a:tcPr marL="91431" marR="91431" marT="45668" marB="45668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Identify unknown metal compounds based on precipitate tests</a:t>
                      </a:r>
                    </a:p>
                  </a:txBody>
                  <a:tcPr marL="68574" marR="68574" marT="0" marB="0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0875">
                <a:tc>
                  <a:txBody>
                    <a:bodyPr/>
                    <a:lstStyle/>
                    <a:p>
                      <a:r>
                        <a:rPr lang="en-GB" sz="18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 can</a:t>
                      </a:r>
                    </a:p>
                  </a:txBody>
                  <a:tcPr marL="91431" marR="91431" marT="45668" marB="45668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Write symbol equations for the reactions </a:t>
                      </a:r>
                      <a:r>
                        <a:rPr lang="en-GB" sz="18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occuring</a:t>
                      </a:r>
                      <a:endParaRPr lang="en-GB" sz="18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1" marR="91431" marT="45668" marB="45668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1E1A545-249A-4D7F-891C-719C2A168E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2150" y="22080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7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0" y="20617"/>
            <a:ext cx="10971372" cy="1143265"/>
          </a:xfrm>
        </p:spPr>
        <p:txBody>
          <a:bodyPr/>
          <a:lstStyle/>
          <a:p>
            <a:r>
              <a:rPr lang="en-GB" dirty="0"/>
              <a:t>Key Word</a:t>
            </a:r>
          </a:p>
        </p:txBody>
      </p:sp>
      <p:sp>
        <p:nvSpPr>
          <p:cNvPr id="3" name="Rectangle 2"/>
          <p:cNvSpPr/>
          <p:nvPr/>
        </p:nvSpPr>
        <p:spPr>
          <a:xfrm>
            <a:off x="406574" y="1269554"/>
            <a:ext cx="113772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/>
              <a:t>Precipitate: </a:t>
            </a:r>
            <a:r>
              <a:rPr lang="en-GB" sz="3200" dirty="0"/>
              <a:t>An insoluble solid that is produced from a solution</a:t>
            </a:r>
          </a:p>
        </p:txBody>
      </p:sp>
      <p:pic>
        <p:nvPicPr>
          <p:cNvPr id="1026" name="Picture 2" descr="Image result for chemistry precipitate defini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966" y="2349674"/>
            <a:ext cx="4248472" cy="410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&#10;">
            <a:extLst>
              <a:ext uri="{FF2B5EF4-FFF2-40B4-BE49-F238E27FC236}">
                <a16:creationId xmlns:a16="http://schemas.microsoft.com/office/drawing/2014/main" id="{EC47C443-2040-4A5D-A70D-18DD2FB95F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4" t="24242" r="20000" b="31212"/>
          <a:stretch>
            <a:fillRect/>
          </a:stretch>
        </p:blipFill>
        <p:spPr bwMode="auto">
          <a:xfrm>
            <a:off x="11430665" y="80213"/>
            <a:ext cx="660314" cy="53968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2997648D-508E-4483-A8F5-7F93FA7AA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92570" y="621482"/>
            <a:ext cx="782536" cy="36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endParaRPr lang="en-GB" alt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F8F5251-0272-439F-88FF-E8F1EE9437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1212" y="22056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7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84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0" y="20617"/>
            <a:ext cx="10971372" cy="1143265"/>
          </a:xfrm>
        </p:spPr>
        <p:txBody>
          <a:bodyPr/>
          <a:lstStyle/>
          <a:p>
            <a:r>
              <a:rPr lang="en-GB" dirty="0"/>
              <a:t>Key Knowledge</a:t>
            </a:r>
          </a:p>
        </p:txBody>
      </p:sp>
      <p:sp>
        <p:nvSpPr>
          <p:cNvPr id="3" name="Rectangle 2"/>
          <p:cNvSpPr/>
          <p:nvPr/>
        </p:nvSpPr>
        <p:spPr>
          <a:xfrm>
            <a:off x="406574" y="1269554"/>
            <a:ext cx="113772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/>
              <a:t>What’s the difference between iron (II) sulphate and iron (III) sulphate?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The number in brackets (written in roman numerals) tells us the </a:t>
            </a:r>
            <a:r>
              <a:rPr lang="en-GB" sz="2400" b="1" dirty="0">
                <a:solidFill>
                  <a:srgbClr val="FF0066"/>
                </a:solidFill>
              </a:rPr>
              <a:t>charge</a:t>
            </a:r>
            <a:r>
              <a:rPr lang="en-GB" sz="2400" dirty="0"/>
              <a:t> on the iron ion.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Iron (II) is Fe</a:t>
            </a:r>
            <a:r>
              <a:rPr lang="en-GB" sz="2400" baseline="30000" dirty="0"/>
              <a:t>2+</a:t>
            </a:r>
            <a:r>
              <a:rPr lang="en-GB" sz="2400" dirty="0"/>
              <a:t> , iron (III) is Fe</a:t>
            </a:r>
            <a:r>
              <a:rPr lang="en-GB" sz="2400" baseline="30000" dirty="0"/>
              <a:t>3+</a:t>
            </a:r>
            <a:endParaRPr lang="en-GB" sz="2400" dirty="0"/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5EA21CAB-0D5E-4432-BA12-E6FCE09D00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733" y="80213"/>
            <a:ext cx="539680" cy="53968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6">
            <a:extLst>
              <a:ext uri="{FF2B5EF4-FFF2-40B4-BE49-F238E27FC236}">
                <a16:creationId xmlns:a16="http://schemas.microsoft.com/office/drawing/2014/main" id="{97007350-75FB-4B43-BE68-A9619614C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3798" y="621482"/>
            <a:ext cx="801583" cy="36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</a:t>
            </a:r>
            <a:endParaRPr lang="en-GB" alt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6AA5675-D155-41E8-AB06-240C389403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3276" y="28201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2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21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0" y="20617"/>
            <a:ext cx="10971372" cy="1143265"/>
          </a:xfrm>
        </p:spPr>
        <p:txBody>
          <a:bodyPr/>
          <a:lstStyle/>
          <a:p>
            <a:r>
              <a:rPr lang="en-GB" dirty="0"/>
              <a:t>Theory</a:t>
            </a:r>
          </a:p>
        </p:txBody>
      </p:sp>
      <p:sp>
        <p:nvSpPr>
          <p:cNvPr id="3" name="Rectangle 2"/>
          <p:cNvSpPr/>
          <p:nvPr/>
        </p:nvSpPr>
        <p:spPr>
          <a:xfrm>
            <a:off x="406574" y="1269554"/>
            <a:ext cx="113772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/>
              <a:t>When sodium hydroxide is added to some metal compound solutions, it forms an </a:t>
            </a:r>
            <a:r>
              <a:rPr lang="en-GB" sz="2400" b="1" dirty="0">
                <a:solidFill>
                  <a:srgbClr val="FF0066"/>
                </a:solidFill>
              </a:rPr>
              <a:t>insoluble hydroxide</a:t>
            </a:r>
            <a:r>
              <a:rPr lang="en-GB" sz="2400" dirty="0"/>
              <a:t>. These are often coloured compounds, which gives chemists a way of identifying unknown compounds. 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You will need to use this method, along with some others, to identify a range of unknown, colourless solutions.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B3131A-51A0-4A3E-BEA1-A1795042F4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37" r="19436" b="10109"/>
          <a:stretch/>
        </p:blipFill>
        <p:spPr>
          <a:xfrm>
            <a:off x="10919511" y="3429794"/>
            <a:ext cx="661381" cy="2853730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16CA311F-9537-4E63-BAD5-78BB581341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733" y="80213"/>
            <a:ext cx="539680" cy="53968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6">
            <a:extLst>
              <a:ext uri="{FF2B5EF4-FFF2-40B4-BE49-F238E27FC236}">
                <a16:creationId xmlns:a16="http://schemas.microsoft.com/office/drawing/2014/main" id="{868BBD19-3897-407F-968C-0361FEC52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3798" y="621482"/>
            <a:ext cx="801583" cy="36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</a:t>
            </a:r>
            <a:endParaRPr lang="en-GB" alt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925A89-764B-4017-BE8C-EFA5F1A328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55646" y="46259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8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96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0" y="20617"/>
            <a:ext cx="10971372" cy="1143265"/>
          </a:xfrm>
        </p:spPr>
        <p:txBody>
          <a:bodyPr/>
          <a:lstStyle/>
          <a:p>
            <a:r>
              <a:rPr lang="en-GB" dirty="0"/>
              <a:t>Method</a:t>
            </a:r>
          </a:p>
        </p:txBody>
      </p:sp>
      <p:sp>
        <p:nvSpPr>
          <p:cNvPr id="3" name="Rectangle 2"/>
          <p:cNvSpPr/>
          <p:nvPr/>
        </p:nvSpPr>
        <p:spPr>
          <a:xfrm>
            <a:off x="190550" y="909514"/>
            <a:ext cx="1188132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1. </a:t>
            </a:r>
            <a:r>
              <a:rPr lang="en-GB" sz="2000" dirty="0"/>
              <a:t>Label six test tubes ‘1’ to’ 6’. </a:t>
            </a:r>
          </a:p>
          <a:p>
            <a:endParaRPr lang="en-GB" sz="2000" dirty="0"/>
          </a:p>
          <a:p>
            <a:r>
              <a:rPr lang="en-GB" sz="2000" b="1" dirty="0"/>
              <a:t>2. </a:t>
            </a:r>
            <a:r>
              <a:rPr lang="en-GB" sz="2000" dirty="0"/>
              <a:t>Add a 2 cm depth of copper(II) </a:t>
            </a:r>
            <a:r>
              <a:rPr lang="en-GB" sz="2000" dirty="0" err="1"/>
              <a:t>sulfate</a:t>
            </a:r>
            <a:r>
              <a:rPr lang="en-GB" sz="2000" dirty="0"/>
              <a:t> solution to test tube 1. Now add a few drops of dilute sodium hydroxide solution. Observe the products and record your results in the table below. </a:t>
            </a:r>
          </a:p>
          <a:p>
            <a:endParaRPr lang="en-GB" sz="2000" dirty="0"/>
          </a:p>
          <a:p>
            <a:r>
              <a:rPr lang="en-GB" sz="2000" b="1" dirty="0"/>
              <a:t>3. </a:t>
            </a:r>
            <a:r>
              <a:rPr lang="en-GB" sz="2000" dirty="0"/>
              <a:t>Repeat the procedure using iron(II) </a:t>
            </a:r>
            <a:r>
              <a:rPr lang="en-GB" sz="2000" dirty="0" err="1"/>
              <a:t>sulfate</a:t>
            </a:r>
            <a:r>
              <a:rPr lang="en-GB" sz="2000" dirty="0"/>
              <a:t> in test tube 2 and iron(III) chloride in test tube 3, aluminium chloride solution in test tube 4, calcium chloride solution in test tube 5 and magnesium chloride solution in test tube 6. Record the results.</a:t>
            </a:r>
          </a:p>
          <a:p>
            <a:pPr marL="457200" indent="-457200">
              <a:buAutoNum type="arabicPeriod" startAt="4"/>
            </a:pPr>
            <a:endParaRPr lang="en-GB" sz="2000" dirty="0"/>
          </a:p>
          <a:p>
            <a:r>
              <a:rPr lang="en-GB" sz="2000" b="1" dirty="0"/>
              <a:t>4. </a:t>
            </a:r>
            <a:r>
              <a:rPr lang="en-GB" sz="2000" dirty="0"/>
              <a:t>If the precipitate formed was white, add excess sodium hydroxide and record any changes.</a:t>
            </a:r>
          </a:p>
        </p:txBody>
      </p:sp>
      <p:pic>
        <p:nvPicPr>
          <p:cNvPr id="5" name="Picture 5" descr="&#10;">
            <a:extLst>
              <a:ext uri="{FF2B5EF4-FFF2-40B4-BE49-F238E27FC236}">
                <a16:creationId xmlns:a16="http://schemas.microsoft.com/office/drawing/2014/main" id="{0F38B013-8B44-476A-806F-5449329317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4" t="24242" r="20000" b="31212"/>
          <a:stretch>
            <a:fillRect/>
          </a:stretch>
        </p:blipFill>
        <p:spPr bwMode="auto">
          <a:xfrm>
            <a:off x="11430665" y="80213"/>
            <a:ext cx="660314" cy="53968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80FAF6DC-67EF-4219-8697-BF8100157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92570" y="621482"/>
            <a:ext cx="782536" cy="36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endParaRPr lang="en-GB" alt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D7EC1A-9757-43E8-B7BA-F5DF4FAD1CBE}"/>
              </a:ext>
            </a:extLst>
          </p:cNvPr>
          <p:cNvSpPr/>
          <p:nvPr/>
        </p:nvSpPr>
        <p:spPr>
          <a:xfrm>
            <a:off x="2926854" y="5374010"/>
            <a:ext cx="582274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5"/>
              </a:rPr>
              <a:t>https://www.youtube.com/watch?v=ESQYWh02Ykg</a:t>
            </a:r>
            <a:endParaRPr lang="en-GB" dirty="0"/>
          </a:p>
          <a:p>
            <a:endParaRPr lang="en-GB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5811030E-DF3B-4808-9A4F-DE51B29080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017" y="5034206"/>
            <a:ext cx="539680" cy="53968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28">
            <a:extLst>
              <a:ext uri="{FF2B5EF4-FFF2-40B4-BE49-F238E27FC236}">
                <a16:creationId xmlns:a16="http://schemas.microsoft.com/office/drawing/2014/main" id="{AF6FA6E7-033F-44F4-A848-2D808841D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1716" y="5581822"/>
            <a:ext cx="830154" cy="36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endParaRPr lang="en-GB" alt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BD63972-77A8-43B8-97C0-D900A994E8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76092" y="34614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9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583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1367640"/>
              </p:ext>
            </p:extLst>
          </p:nvPr>
        </p:nvGraphicFramePr>
        <p:xfrm>
          <a:off x="838622" y="1269554"/>
          <a:ext cx="10477957" cy="5270979"/>
        </p:xfrm>
        <a:graphic>
          <a:graphicData uri="http://schemas.openxmlformats.org/drawingml/2006/table">
            <a:tbl>
              <a:tblPr firstRow="1" firstCol="1" bandRow="1"/>
              <a:tblGrid>
                <a:gridCol w="758358">
                  <a:extLst>
                    <a:ext uri="{9D8B030D-6E8A-4147-A177-3AD203B41FA5}">
                      <a16:colId xmlns:a16="http://schemas.microsoft.com/office/drawing/2014/main" val="2780219453"/>
                    </a:ext>
                  </a:extLst>
                </a:gridCol>
                <a:gridCol w="4699892">
                  <a:extLst>
                    <a:ext uri="{9D8B030D-6E8A-4147-A177-3AD203B41FA5}">
                      <a16:colId xmlns:a16="http://schemas.microsoft.com/office/drawing/2014/main" val="3221336218"/>
                    </a:ext>
                  </a:extLst>
                </a:gridCol>
                <a:gridCol w="1812999">
                  <a:extLst>
                    <a:ext uri="{9D8B030D-6E8A-4147-A177-3AD203B41FA5}">
                      <a16:colId xmlns:a16="http://schemas.microsoft.com/office/drawing/2014/main" val="4251737005"/>
                    </a:ext>
                  </a:extLst>
                </a:gridCol>
                <a:gridCol w="3206708">
                  <a:extLst>
                    <a:ext uri="{9D8B030D-6E8A-4147-A177-3AD203B41FA5}">
                      <a16:colId xmlns:a16="http://schemas.microsoft.com/office/drawing/2014/main" val="4159402140"/>
                    </a:ext>
                  </a:extLst>
                </a:gridCol>
              </a:tblGrid>
              <a:tr h="7529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Tube </a:t>
                      </a:r>
                      <a:endParaRPr lang="en-GB" sz="28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Reactants</a:t>
                      </a:r>
                      <a:endParaRPr lang="en-GB" sz="28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Colour of precipitate</a:t>
                      </a:r>
                      <a:endParaRPr lang="en-GB" sz="28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Name of precipitate</a:t>
                      </a:r>
                      <a:endParaRPr lang="en-GB" sz="28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464326"/>
                  </a:ext>
                </a:extLst>
              </a:tr>
              <a:tr h="7529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28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copper(II) </a:t>
                      </a:r>
                      <a:r>
                        <a:rPr lang="en-GB" sz="2000" dirty="0" err="1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sulfate</a:t>
                      </a:r>
                      <a:r>
                        <a:rPr lang="en-GB" sz="20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+ dilute sodium hydroxide </a:t>
                      </a:r>
                      <a:endParaRPr lang="en-GB" sz="28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8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80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7870918"/>
                  </a:ext>
                </a:extLst>
              </a:tr>
              <a:tr h="7529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280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iron(II) </a:t>
                      </a:r>
                      <a:r>
                        <a:rPr lang="en-GB" sz="2000" dirty="0" err="1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sulfate</a:t>
                      </a:r>
                      <a:r>
                        <a:rPr lang="en-GB" sz="20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+ dilute sodium hydroxide</a:t>
                      </a:r>
                      <a:endParaRPr lang="en-GB" sz="28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8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80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6216677"/>
                  </a:ext>
                </a:extLst>
              </a:tr>
              <a:tr h="7529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GB" sz="280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iron(III) chloride + dilute sodium hydroxide</a:t>
                      </a:r>
                      <a:endParaRPr lang="en-GB" sz="28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8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80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9617437"/>
                  </a:ext>
                </a:extLst>
              </a:tr>
              <a:tr h="7529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GB" sz="280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aluminium chloride + dilute sodium hydroxide</a:t>
                      </a:r>
                      <a:endParaRPr lang="en-GB" sz="28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8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8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5114378"/>
                  </a:ext>
                </a:extLst>
              </a:tr>
              <a:tr h="7529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GB" sz="280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calcium chloride + dilute sodium hydroxide</a:t>
                      </a:r>
                      <a:endParaRPr lang="en-GB" sz="28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8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8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4114120"/>
                  </a:ext>
                </a:extLst>
              </a:tr>
              <a:tr h="7529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GB" sz="28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magnesium chloride + dilute sodium hydroxide</a:t>
                      </a:r>
                      <a:endParaRPr lang="en-GB" sz="28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8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8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6146078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FD08E282-C8E8-4F82-B924-A8AE4A7FE458}"/>
              </a:ext>
            </a:extLst>
          </p:cNvPr>
          <p:cNvSpPr txBox="1">
            <a:spLocks/>
          </p:cNvSpPr>
          <p:nvPr/>
        </p:nvSpPr>
        <p:spPr>
          <a:xfrm>
            <a:off x="609521" y="-98598"/>
            <a:ext cx="10971372" cy="1143265"/>
          </a:xfrm>
          <a:prstGeom prst="rect">
            <a:avLst/>
          </a:prstGeom>
        </p:spPr>
        <p:txBody>
          <a:bodyPr/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Results</a:t>
            </a:r>
            <a:endParaRPr lang="en-GB" dirty="0"/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E1572024-DC15-48DD-8B4B-F5F78C80EC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919" y="67241"/>
            <a:ext cx="539680" cy="53968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3">
            <a:extLst>
              <a:ext uri="{FF2B5EF4-FFF2-40B4-BE49-F238E27FC236}">
                <a16:creationId xmlns:a16="http://schemas.microsoft.com/office/drawing/2014/main" id="{E1C74EB6-63B3-4BF6-B2E5-C9A976562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93667" y="613270"/>
            <a:ext cx="722219" cy="36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</a:t>
            </a:r>
            <a:endParaRPr lang="en-GB" alt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C20D550-510C-4DFF-939A-CF7C296AA1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1613" y="3719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7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-98598"/>
            <a:ext cx="10971372" cy="1143265"/>
          </a:xfrm>
        </p:spPr>
        <p:txBody>
          <a:bodyPr/>
          <a:lstStyle/>
          <a:p>
            <a:r>
              <a:rPr lang="en-GB" dirty="0"/>
              <a:t>Results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849935"/>
              </p:ext>
            </p:extLst>
          </p:nvPr>
        </p:nvGraphicFramePr>
        <p:xfrm>
          <a:off x="478582" y="1417966"/>
          <a:ext cx="5112568" cy="45262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284">
                  <a:extLst>
                    <a:ext uri="{9D8B030D-6E8A-4147-A177-3AD203B41FA5}">
                      <a16:colId xmlns:a16="http://schemas.microsoft.com/office/drawing/2014/main" val="2491389317"/>
                    </a:ext>
                  </a:extLst>
                </a:gridCol>
                <a:gridCol w="2556284">
                  <a:extLst>
                    <a:ext uri="{9D8B030D-6E8A-4147-A177-3AD203B41FA5}">
                      <a16:colId xmlns:a16="http://schemas.microsoft.com/office/drawing/2014/main" val="1541121521"/>
                    </a:ext>
                  </a:extLst>
                </a:gridCol>
              </a:tblGrid>
              <a:tr h="61721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Cation being tested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Colour of precipitate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5946837"/>
                  </a:ext>
                </a:extLst>
              </a:tr>
              <a:tr h="617211"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/>
                        <a:t>Copper (II)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/>
                        <a:t>Blue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9488709"/>
                  </a:ext>
                </a:extLst>
              </a:tr>
              <a:tr h="617211"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/>
                        <a:t>Iron (II)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/>
                        <a:t>Green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0526626"/>
                  </a:ext>
                </a:extLst>
              </a:tr>
              <a:tr h="617211"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/>
                        <a:t>Iron (III)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/>
                        <a:t>Brown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813741"/>
                  </a:ext>
                </a:extLst>
              </a:tr>
              <a:tr h="617211"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/>
                        <a:t>Aluminium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/>
                        <a:t>White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05745"/>
                  </a:ext>
                </a:extLst>
              </a:tr>
              <a:tr h="617211"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/>
                        <a:t>Calcium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/>
                        <a:t>White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9858159"/>
                  </a:ext>
                </a:extLst>
              </a:tr>
              <a:tr h="617211"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/>
                        <a:t>Magnesium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/>
                        <a:t>White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927166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391350" y="1721788"/>
            <a:ext cx="3096344" cy="138499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How do we tell the difference between the white ones?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553651" y="5035140"/>
            <a:ext cx="50405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553651" y="4399043"/>
            <a:ext cx="50405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057708" y="4191294"/>
            <a:ext cx="496854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Add excess </a:t>
            </a:r>
            <a:r>
              <a:rPr lang="en-GB" dirty="0" err="1"/>
              <a:t>NaOH</a:t>
            </a:r>
            <a:r>
              <a:rPr lang="en-GB" dirty="0"/>
              <a:t>, precipitate re-dissolves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23198" y="4827391"/>
            <a:ext cx="496854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Flame test (orange/red)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D7684ECC-E777-4D96-8AD7-B22A6530AD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7475" y="68828"/>
            <a:ext cx="539680" cy="53968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E2700136-F57B-4A4B-B5F6-82045C37E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72714" y="613270"/>
            <a:ext cx="723806" cy="36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 in</a:t>
            </a:r>
            <a:endParaRPr lang="en-GB" alt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309273-3C7D-4B53-8AE2-F8BD66474E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7031" y="29977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1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81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1668</TotalTime>
  <Words>987</Words>
  <Application>Microsoft Office PowerPoint</Application>
  <PresentationFormat>Custom</PresentationFormat>
  <Paragraphs>200</Paragraphs>
  <Slides>14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ＭＳ Ｐゴシック</vt:lpstr>
      <vt:lpstr>Arial</vt:lpstr>
      <vt:lpstr>Calibri</vt:lpstr>
      <vt:lpstr>Cambria</vt:lpstr>
      <vt:lpstr>Comic Sans MS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Key Word</vt:lpstr>
      <vt:lpstr>Key Knowledge</vt:lpstr>
      <vt:lpstr>Theory</vt:lpstr>
      <vt:lpstr>Method</vt:lpstr>
      <vt:lpstr>PowerPoint Presentation</vt:lpstr>
      <vt:lpstr>Results</vt:lpstr>
      <vt:lpstr>How can we remember all this?</vt:lpstr>
      <vt:lpstr>What is actually being formed?</vt:lpstr>
      <vt:lpstr>PowerPoint Presentation</vt:lpstr>
      <vt:lpstr>Independent Work</vt:lpstr>
      <vt:lpstr>Self-Assess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tonyb</dc:creator>
  <cp:lastModifiedBy>Rebecca Honeyman</cp:lastModifiedBy>
  <cp:revision>65</cp:revision>
  <dcterms:created xsi:type="dcterms:W3CDTF">2017-11-28T07:09:04Z</dcterms:created>
  <dcterms:modified xsi:type="dcterms:W3CDTF">2021-03-24T12:38:21Z</dcterms:modified>
</cp:coreProperties>
</file>