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9" r:id="rId2"/>
    <p:sldId id="257" r:id="rId3"/>
    <p:sldId id="263" r:id="rId4"/>
    <p:sldId id="272" r:id="rId5"/>
    <p:sldId id="273" r:id="rId6"/>
    <p:sldId id="264" r:id="rId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6" autoAdjust="0"/>
    <p:restoredTop sz="94660"/>
  </p:normalViewPr>
  <p:slideViewPr>
    <p:cSldViewPr>
      <p:cViewPr varScale="1">
        <p:scale>
          <a:sx n="108" d="100"/>
          <a:sy n="108" d="100"/>
        </p:scale>
        <p:origin x="169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CCEF92-D9F4-4DE9-93B3-FF1D4E9E1D5C}" type="datetimeFigureOut">
              <a:rPr lang="en-GB" smtClean="0"/>
              <a:t>25/03/2021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E5F8E-9E5F-472A-851B-0A34451B0C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500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E5F8E-9E5F-472A-851B-0A34451B0C0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678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63EF8-BD07-4CD7-89FB-8B4E9AEF5455}" type="datetime1">
              <a:rPr lang="en-GB" smtClean="0"/>
              <a:t>25/03/2021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4A501-E883-456E-A94C-B5FABE6A38B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936FE-D1EE-4DAF-B300-6FBCC552451F}" type="datetime1">
              <a:rPr lang="en-GB" smtClean="0"/>
              <a:t>25/03/2021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6D789-9E12-4FD9-A559-45AED30D0B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E24FC-44D7-46F4-AA9C-F8479369C163}" type="datetime1">
              <a:rPr lang="en-GB" smtClean="0"/>
              <a:t>25/03/2021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ADB3C-FB8C-4D19-9ACC-A4FD7BFA07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B77DE-C48F-4C4E-8FCA-317F6508B6CF}" type="datetime1">
              <a:rPr lang="en-GB" smtClean="0"/>
              <a:t>25/03/2021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591A1-DA9B-40C0-BEF7-BF19E653C4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DB2E5-01CA-4B57-988C-38C4B5F1463E}" type="datetime1">
              <a:rPr lang="en-GB" smtClean="0"/>
              <a:t>25/03/2021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A1D15-6A6E-4640-943A-7A254BEAF4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F5CA5-225A-4117-9D78-6D21AC8C529D}" type="datetime1">
              <a:rPr lang="en-GB" smtClean="0"/>
              <a:t>25/03/2021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27B57-9BA7-4A98-830E-91C94497A81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009CD-09A5-4543-90EA-32F0A5282C66}" type="datetime1">
              <a:rPr lang="en-GB" smtClean="0"/>
              <a:t>25/03/2021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D40D4-99D4-460A-8C19-01D7244F48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143EC-11D8-4C49-BE66-9BAE71D0C678}" type="datetime1">
              <a:rPr lang="en-GB" smtClean="0"/>
              <a:t>25/03/2021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5055D-3F0D-484C-A65E-DF106EEF35C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320BD-617E-4F00-A0F3-94585A7DA6C6}" type="datetime1">
              <a:rPr lang="en-GB" smtClean="0"/>
              <a:t>25/03/2021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B7111-9AB4-47CC-BB32-51F516B9C9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6B900-ED09-4B28-BC7B-D823659A2999}" type="datetime1">
              <a:rPr lang="en-GB" smtClean="0"/>
              <a:t>25/03/2021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7D8EB-98DD-4FBA-8180-FC3B818AA3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72060-657D-40CC-8A1E-1D92B38930E1}" type="datetime1">
              <a:rPr lang="en-GB" smtClean="0"/>
              <a:t>25/03/2021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5EB9D-A541-4CE7-9B8D-2A75BF2FC7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6037938-9241-4291-A0AF-73254D708F95}" type="datetime1">
              <a:rPr lang="en-GB" smtClean="0"/>
              <a:t>25/03/2021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25F5A7-07C9-429D-BA95-D1E04EBDEE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12" Type="http://schemas.openxmlformats.org/officeDocument/2006/relationships/image" Target="../media/image6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5" Type="http://schemas.openxmlformats.org/officeDocument/2006/relationships/image" Target="../media/image1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.m4a"/><Relationship Id="rId7" Type="http://schemas.openxmlformats.org/officeDocument/2006/relationships/image" Target="../media/image8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audio" Target="../media/media3.m4a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audio" Target="../media/media4.m4a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microsoft.com/office/2007/relationships/media" Target="../media/media4.m4a"/><Relationship Id="rId16" Type="http://schemas.openxmlformats.org/officeDocument/2006/relationships/image" Target="../media/image6.png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9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audio" Target="../media/media5.m4a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9.png"/><Relationship Id="rId15" Type="http://schemas.openxmlformats.org/officeDocument/2006/relationships/image" Target="../media/image6.png"/><Relationship Id="rId10" Type="http://schemas.openxmlformats.org/officeDocument/2006/relationships/image" Target="../media/image33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2.jpeg"/><Relationship Id="rId14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media6.m4a"/><Relationship Id="rId7" Type="http://schemas.openxmlformats.org/officeDocument/2006/relationships/image" Target="../media/image39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38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6873"/>
            <a:ext cx="9109788" cy="114300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GB" b="1" u="sng" dirty="0">
              <a:latin typeface="Arial Black" panose="020B0A040201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5895" y="6237312"/>
            <a:ext cx="5076973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ular Callout 4"/>
          <p:cNvSpPr/>
          <p:nvPr/>
        </p:nvSpPr>
        <p:spPr>
          <a:xfrm>
            <a:off x="107504" y="111338"/>
            <a:ext cx="4680520" cy="797382"/>
          </a:xfrm>
          <a:prstGeom prst="wedgeRoundRectCallout">
            <a:avLst>
              <a:gd name="adj1" fmla="val -21238"/>
              <a:gd name="adj2" fmla="val 41495"/>
              <a:gd name="adj3" fmla="val 16667"/>
            </a:avLst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SILENT STARTER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064FA2-9161-4D59-B4F3-C53F592AEEF8}" type="datetime1">
              <a:rPr lang="en-GB" smtClean="0"/>
              <a:t>25/03/2021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28525"/>
                    </a14:imgEffect>
                  </a14:imgLayer>
                </a14:imgProps>
              </a:ext>
            </a:extLst>
          </a:blip>
          <a:srcRect r="74787"/>
          <a:stretch/>
        </p:blipFill>
        <p:spPr>
          <a:xfrm>
            <a:off x="8172400" y="184820"/>
            <a:ext cx="732483" cy="723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1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2880" y="1715919"/>
            <a:ext cx="1462074" cy="14620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7304A0-A7C6-4FA7-ACD1-4E5E90B1556B}"/>
              </a:ext>
            </a:extLst>
          </p:cNvPr>
          <p:cNvSpPr txBox="1"/>
          <p:nvPr/>
        </p:nvSpPr>
        <p:spPr>
          <a:xfrm>
            <a:off x="346951" y="1311151"/>
            <a:ext cx="4201625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  <a:ea typeface="Adobe Fangsong Std R" panose="02020400000000000000" pitchFamily="18" charset="-128"/>
              </a:rPr>
              <a:t>Look at the image of the garment, Stick it in your book and label the different  constructions methods used.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FFF86B-3F9F-4C7A-919A-17DFE7A0E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7576" y="2520035"/>
            <a:ext cx="2515697" cy="401441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BD233F8-C62D-4029-9BF2-1A3F74913DE1}"/>
              </a:ext>
            </a:extLst>
          </p:cNvPr>
          <p:cNvGrpSpPr/>
          <p:nvPr/>
        </p:nvGrpSpPr>
        <p:grpSpPr>
          <a:xfrm>
            <a:off x="6588672" y="5676953"/>
            <a:ext cx="2521116" cy="1181047"/>
            <a:chOff x="6632439" y="5709247"/>
            <a:chExt cx="2521116" cy="11810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50324" y="5709247"/>
              <a:ext cx="2403231" cy="79989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6340924-734B-4C0E-8D19-B3DE85EBC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632439" y="6353800"/>
              <a:ext cx="2432515" cy="53649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954D949-4A19-4890-9CDA-67C0AD28EB21}"/>
              </a:ext>
            </a:extLst>
          </p:cNvPr>
          <p:cNvSpPr txBox="1"/>
          <p:nvPr/>
        </p:nvSpPr>
        <p:spPr>
          <a:xfrm>
            <a:off x="1826372" y="3397347"/>
            <a:ext cx="1275839" cy="5367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+mj-lt"/>
                <a:ea typeface="Adobe Fangsong Std R" panose="02020400000000000000" pitchFamily="18" charset="-128"/>
              </a:rPr>
              <a:t>Pleats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6C4E8CF-1DDB-48B2-8192-ACA1ACF1EA5A}"/>
              </a:ext>
            </a:extLst>
          </p:cNvPr>
          <p:cNvCxnSpPr>
            <a:stCxn id="13" idx="3"/>
          </p:cNvCxnSpPr>
          <p:nvPr/>
        </p:nvCxnSpPr>
        <p:spPr>
          <a:xfrm>
            <a:off x="3102211" y="3665741"/>
            <a:ext cx="1181757" cy="195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750D32C-FD1A-4E3D-9DCD-E87E51EBED92}"/>
              </a:ext>
            </a:extLst>
          </p:cNvPr>
          <p:cNvSpPr txBox="1"/>
          <p:nvPr/>
        </p:nvSpPr>
        <p:spPr>
          <a:xfrm>
            <a:off x="6174381" y="2864840"/>
            <a:ext cx="1462074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+mj-lt"/>
                <a:ea typeface="Adobe Fangsong Std R" panose="02020400000000000000" pitchFamily="18" charset="-128"/>
              </a:rPr>
              <a:t>Sleeves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1376129-E896-49AB-810E-97C3BAD41A2B}"/>
              </a:ext>
            </a:extLst>
          </p:cNvPr>
          <p:cNvCxnSpPr>
            <a:stCxn id="16" idx="1"/>
          </p:cNvCxnSpPr>
          <p:nvPr/>
        </p:nvCxnSpPr>
        <p:spPr>
          <a:xfrm flipH="1">
            <a:off x="5148064" y="3126450"/>
            <a:ext cx="1026317" cy="302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B112F44-826C-4FEC-B4BB-39A175AECDEF}"/>
              </a:ext>
            </a:extLst>
          </p:cNvPr>
          <p:cNvSpPr txBox="1"/>
          <p:nvPr/>
        </p:nvSpPr>
        <p:spPr>
          <a:xfrm>
            <a:off x="5950752" y="5086283"/>
            <a:ext cx="1275839" cy="5367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+mj-lt"/>
                <a:ea typeface="Adobe Fangsong Std R" panose="02020400000000000000" pitchFamily="18" charset="-128"/>
              </a:rPr>
              <a:t>Hem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2B41D80-9ACC-464E-B6BB-5D73AEE66177}"/>
              </a:ext>
            </a:extLst>
          </p:cNvPr>
          <p:cNvCxnSpPr>
            <a:stCxn id="19" idx="1"/>
          </p:cNvCxnSpPr>
          <p:nvPr/>
        </p:nvCxnSpPr>
        <p:spPr>
          <a:xfrm flipH="1">
            <a:off x="4932040" y="5354677"/>
            <a:ext cx="1018712" cy="57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359C83E-D894-42BB-B0F6-D96D947224D8}"/>
              </a:ext>
            </a:extLst>
          </p:cNvPr>
          <p:cNvSpPr txBox="1"/>
          <p:nvPr/>
        </p:nvSpPr>
        <p:spPr>
          <a:xfrm>
            <a:off x="1720629" y="4664174"/>
            <a:ext cx="870171" cy="5367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+mj-lt"/>
                <a:ea typeface="Adobe Fangsong Std R" panose="02020400000000000000" pitchFamily="18" charset="-128"/>
              </a:rPr>
              <a:t>Belt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974ADD1-C597-4F91-90CA-1F96FA5DA914}"/>
              </a:ext>
            </a:extLst>
          </p:cNvPr>
          <p:cNvCxnSpPr/>
          <p:nvPr/>
        </p:nvCxnSpPr>
        <p:spPr>
          <a:xfrm flipV="1">
            <a:off x="2590800" y="3934135"/>
            <a:ext cx="1957776" cy="8630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E325784-D913-4712-870B-6E50D69AC116}"/>
              </a:ext>
            </a:extLst>
          </p:cNvPr>
          <p:cNvSpPr txBox="1"/>
          <p:nvPr/>
        </p:nvSpPr>
        <p:spPr>
          <a:xfrm>
            <a:off x="6267498" y="3948419"/>
            <a:ext cx="1275839" cy="5367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+mj-lt"/>
                <a:ea typeface="Adobe Fangsong Std R" panose="02020400000000000000" pitchFamily="18" charset="-128"/>
              </a:rPr>
              <a:t>Seams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8F762C9-2481-4DF8-9924-7666996AF650}"/>
              </a:ext>
            </a:extLst>
          </p:cNvPr>
          <p:cNvCxnSpPr>
            <a:stCxn id="25" idx="1"/>
          </p:cNvCxnSpPr>
          <p:nvPr/>
        </p:nvCxnSpPr>
        <p:spPr>
          <a:xfrm flipH="1">
            <a:off x="4788024" y="4216813"/>
            <a:ext cx="1479474" cy="255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76BEA251-CEFC-447A-B0E3-9CFEE36DD2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1743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470"/>
    </mc:Choice>
    <mc:Fallback>
      <p:transition spd="slow" advTm="83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3" grpId="0" animBg="1"/>
      <p:bldP spid="16" grpId="0" animBg="1"/>
      <p:bldP spid="19" grpId="0" animBg="1"/>
      <p:bldP spid="22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0" y="6873"/>
            <a:ext cx="9144000" cy="1143000"/>
          </a:xfrm>
          <a:solidFill>
            <a:srgbClr val="002060"/>
          </a:solidFill>
          <a:effectLst>
            <a:outerShdw blurRad="50800" dist="50800" dir="5400000" algn="ctr" rotWithShape="0">
              <a:schemeClr val="tx2">
                <a:lumMod val="60000"/>
                <a:lumOff val="40000"/>
              </a:schemeClr>
            </a:outerShdw>
          </a:effectLst>
        </p:spPr>
        <p:txBody>
          <a:bodyPr/>
          <a:lstStyle/>
          <a:p>
            <a:r>
              <a:rPr lang="en-GB" sz="2800" b="1" u="sng" dirty="0">
                <a:solidFill>
                  <a:schemeClr val="bg1"/>
                </a:solidFill>
                <a:latin typeface="Arial Black" panose="020B0A04020102020204" pitchFamily="34" charset="0"/>
              </a:rPr>
              <a:t>Construction Techniques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0" y="5639240"/>
            <a:ext cx="8880214" cy="108012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r>
              <a:rPr lang="en-GB" b="1" u="sng" dirty="0"/>
              <a:t>Key Vocabulary (prefix/suffix/etymology) </a:t>
            </a:r>
            <a:r>
              <a:rPr lang="en-GB" dirty="0"/>
              <a:t>– </a:t>
            </a:r>
          </a:p>
          <a:p>
            <a:r>
              <a:rPr lang="en-GB" dirty="0"/>
              <a:t>three key terms used in this lesson will be:</a:t>
            </a:r>
          </a:p>
          <a:p>
            <a:r>
              <a:rPr lang="en-GB" dirty="0"/>
              <a:t>Pleats, Gathers, darts, Hem, sleeves, </a:t>
            </a:r>
          </a:p>
          <a:p>
            <a:endParaRPr lang="en-GB" b="1" u="sng" dirty="0"/>
          </a:p>
          <a:p>
            <a:r>
              <a:rPr lang="en-GB" dirty="0"/>
              <a:t> </a:t>
            </a:r>
          </a:p>
        </p:txBody>
      </p:sp>
      <p:pic>
        <p:nvPicPr>
          <p:cNvPr id="16" name="Picture 1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"/>
          <a:stretch>
            <a:fillRect/>
          </a:stretch>
        </p:blipFill>
        <p:spPr bwMode="auto">
          <a:xfrm>
            <a:off x="7020272" y="121828"/>
            <a:ext cx="2086263" cy="820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627784" y="1149873"/>
            <a:ext cx="6516216" cy="4298502"/>
          </a:xfrm>
        </p:spPr>
        <p:txBody>
          <a:bodyPr rtlCol="0">
            <a:noAutofit/>
          </a:bodyPr>
          <a:lstStyle/>
          <a:p>
            <a:pPr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2200" b="1" dirty="0"/>
              <a:t>This lesson you will learn to …</a:t>
            </a:r>
          </a:p>
          <a:p>
            <a:pPr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2200" dirty="0"/>
              <a:t>To develop understand of different fabric construction in order to inform design ideas </a:t>
            </a:r>
          </a:p>
          <a:p>
            <a:pPr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GB" sz="2200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200" dirty="0"/>
              <a:t>     </a:t>
            </a:r>
            <a:r>
              <a:rPr lang="en-US" sz="2200" b="1" dirty="0"/>
              <a:t>By the end of the lesson you will be able to:</a:t>
            </a:r>
            <a:endParaRPr lang="en-GB" sz="2200" b="1" dirty="0"/>
          </a:p>
          <a:p>
            <a:pPr marL="355600" indent="-173038">
              <a:buNone/>
            </a:pPr>
            <a:r>
              <a:rPr lang="en-US" sz="2200" dirty="0"/>
              <a:t>a) </a:t>
            </a:r>
            <a:r>
              <a:rPr lang="en-GB" sz="2200" dirty="0"/>
              <a:t>To be able to name different fabric constructions </a:t>
            </a:r>
          </a:p>
          <a:p>
            <a:pPr marL="355600" indent="-173038">
              <a:buNone/>
            </a:pPr>
            <a:r>
              <a:rPr lang="en-US" sz="2200" dirty="0"/>
              <a:t>b) To work as a team to create a product based on a particular image, using a range of construction </a:t>
            </a:r>
          </a:p>
          <a:p>
            <a:pPr marL="355600" indent="-173038">
              <a:buNone/>
            </a:pPr>
            <a:r>
              <a:rPr lang="en-US" sz="2200" dirty="0"/>
              <a:t>c) </a:t>
            </a:r>
            <a:r>
              <a:rPr lang="en-GB" sz="2200" dirty="0"/>
              <a:t>To generate a range of ideas based on the context and client.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395810"/>
            <a:ext cx="2133600" cy="365125"/>
          </a:xfrm>
        </p:spPr>
        <p:txBody>
          <a:bodyPr/>
          <a:lstStyle/>
          <a:p>
            <a:pPr algn="ctr">
              <a:defRPr/>
            </a:pPr>
            <a:fld id="{08DC1970-136C-4B33-8B4C-5B7E190D2ED2}" type="datetime1">
              <a:rPr lang="en-GB" sz="2400" b="1" smtClean="0"/>
              <a:pPr algn="ctr">
                <a:defRPr/>
              </a:pPr>
              <a:t>25/03/2021</a:t>
            </a:fld>
            <a:endParaRPr lang="en-GB" sz="2400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384958" y="1513420"/>
            <a:ext cx="2001750" cy="1921404"/>
            <a:chOff x="384958" y="1513420"/>
            <a:chExt cx="2001750" cy="192140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/>
            <a:srcRect l="14116" t="6387" r="14179" b="15375"/>
            <a:stretch/>
          </p:blipFill>
          <p:spPr>
            <a:xfrm rot="19401486">
              <a:off x="384958" y="1513420"/>
              <a:ext cx="1646918" cy="192140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201884" y="2337187"/>
              <a:ext cx="1184824" cy="369331"/>
            </a:xfrm>
            <a:prstGeom prst="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tx2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Objective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43175" y="3382539"/>
            <a:ext cx="1943533" cy="1785561"/>
            <a:chOff x="443175" y="3382539"/>
            <a:chExt cx="1943533" cy="178556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/>
            <a:srcRect l="14116" t="6387" r="14179" b="15375"/>
            <a:stretch/>
          </p:blipFill>
          <p:spPr>
            <a:xfrm rot="19401486">
              <a:off x="443175" y="3382539"/>
              <a:ext cx="1530481" cy="178556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201884" y="4038402"/>
              <a:ext cx="1184824" cy="369331"/>
            </a:xfrm>
            <a:prstGeom prst="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tx2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Outcomes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6096" y="5094474"/>
            <a:ext cx="3415850" cy="1136940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601E91D-C890-453A-A2E8-E9DBBFD6F6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36"/>
    </mc:Choice>
    <mc:Fallback>
      <p:transition spd="slow" advTm="28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55680" y="-3575"/>
            <a:ext cx="2483768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717451" y="116632"/>
            <a:ext cx="1728192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ular Callout 4"/>
          <p:cNvSpPr/>
          <p:nvPr/>
        </p:nvSpPr>
        <p:spPr>
          <a:xfrm>
            <a:off x="179512" y="164381"/>
            <a:ext cx="3816424" cy="925204"/>
          </a:xfrm>
          <a:prstGeom prst="wedgeRoundRectCallout">
            <a:avLst>
              <a:gd name="adj1" fmla="val -21238"/>
              <a:gd name="adj2" fmla="val 41495"/>
              <a:gd name="adj3" fmla="val 16667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Construction techniques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BB73E9-48FB-4C73-883D-36D62B5EF4C8}" type="datetime1">
              <a:rPr lang="en-GB" smtClean="0"/>
              <a:t>25/03/2021</a:t>
            </a:fld>
            <a:endParaRPr lang="en-GB"/>
          </a:p>
        </p:txBody>
      </p:sp>
      <p:sp>
        <p:nvSpPr>
          <p:cNvPr id="8" name="Rounded Rectangular Callout 7"/>
          <p:cNvSpPr/>
          <p:nvPr/>
        </p:nvSpPr>
        <p:spPr>
          <a:xfrm>
            <a:off x="6732239" y="111338"/>
            <a:ext cx="2322877" cy="1089585"/>
          </a:xfrm>
          <a:prstGeom prst="wedgeRoundRectCallout">
            <a:avLst>
              <a:gd name="adj1" fmla="val -21238"/>
              <a:gd name="adj2" fmla="val 41495"/>
              <a:gd name="adj3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Success Criteria</a:t>
            </a:r>
          </a:p>
          <a:p>
            <a:r>
              <a:rPr lang="en-GB" sz="1200" dirty="0"/>
              <a:t>- To identify different construction techniques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0" y="6143322"/>
            <a:ext cx="9144000" cy="720080"/>
          </a:xfrm>
          <a:prstGeom prst="roundRect">
            <a:avLst>
              <a:gd name="adj" fmla="val 2267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r>
              <a:rPr lang="en-GB" b="1" u="sng" dirty="0"/>
              <a:t>Learning Objective(s):</a:t>
            </a:r>
            <a:endParaRPr lang="en-GB" dirty="0"/>
          </a:p>
          <a:p>
            <a:r>
              <a:rPr lang="en-GB" dirty="0"/>
              <a:t>To develop understand of different fabric construction in order to inform design ideas </a:t>
            </a:r>
          </a:p>
          <a:p>
            <a:endParaRPr lang="en-GB" dirty="0"/>
          </a:p>
          <a:p>
            <a:r>
              <a:rPr lang="en-GB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6377" y="5674425"/>
            <a:ext cx="1098740" cy="10895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6757B2-1585-4539-AEB1-813AB37ED5D0}"/>
              </a:ext>
            </a:extLst>
          </p:cNvPr>
          <p:cNvSpPr txBox="1"/>
          <p:nvPr/>
        </p:nvSpPr>
        <p:spPr>
          <a:xfrm>
            <a:off x="155468" y="1173549"/>
            <a:ext cx="6144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Construction techniques are what make up a garment or Textiles product. </a:t>
            </a:r>
          </a:p>
          <a:p>
            <a:endParaRPr lang="en-GB" dirty="0"/>
          </a:p>
          <a:p>
            <a:endParaRPr lang="en-GB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04C61B-BD8F-482D-8C49-6353F0427C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6024" y="1413249"/>
            <a:ext cx="2357924" cy="13972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F06E4F-7D9D-4FBA-82B1-FDE9D08F00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8071" y="2687872"/>
            <a:ext cx="2148951" cy="20327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899338-333E-4E0F-9FA6-F1E68D63E2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2117" y="1650360"/>
            <a:ext cx="885825" cy="133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C0E5FA-359B-45E1-9DFA-0CC2F04ED8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0202" y="2820205"/>
            <a:ext cx="1543050" cy="1028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EE7E90-C8C7-4887-B5FE-897A3A4999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46665" y="3929519"/>
            <a:ext cx="1341867" cy="20200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C98DAE-7561-45D1-B3CA-FCD683D983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8697" y="3142560"/>
            <a:ext cx="1485900" cy="1333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74965C-D82E-4B7D-811B-0CBA291BE6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2588" y="4485037"/>
            <a:ext cx="2148951" cy="160508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699CAD7-9466-4B90-9AE7-4FEBD2428D1F}"/>
              </a:ext>
            </a:extLst>
          </p:cNvPr>
          <p:cNvSpPr/>
          <p:nvPr/>
        </p:nvSpPr>
        <p:spPr>
          <a:xfrm>
            <a:off x="846165" y="2037290"/>
            <a:ext cx="3273824" cy="31700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492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GB" sz="2000" dirty="0"/>
              <a:t>These include: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Pleats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Darts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Gathers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Sleeves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Pockets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Hems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Straps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Waste bands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Inserting a fastening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CF18AA7-56C0-40DF-A4C5-FC75BB6569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80715" y="5335417"/>
            <a:ext cx="1543050" cy="8667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7D45F59-1364-45DC-AC5C-1B54CA111C8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174" b="72627"/>
          <a:stretch/>
        </p:blipFill>
        <p:spPr>
          <a:xfrm>
            <a:off x="4385821" y="2017792"/>
            <a:ext cx="1117216" cy="549874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2D9A1DB7-4DAD-456C-8301-1CBBA6A2CC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7082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865"/>
    </mc:Choice>
    <mc:Fallback>
      <p:transition spd="slow" advTm="63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32239" y="93990"/>
            <a:ext cx="235214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717451" y="116632"/>
            <a:ext cx="1728192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ular Callout 4"/>
          <p:cNvSpPr/>
          <p:nvPr/>
        </p:nvSpPr>
        <p:spPr>
          <a:xfrm>
            <a:off x="179512" y="164381"/>
            <a:ext cx="3816424" cy="925204"/>
          </a:xfrm>
          <a:prstGeom prst="wedgeRoundRectCallout">
            <a:avLst>
              <a:gd name="adj1" fmla="val -21238"/>
              <a:gd name="adj2" fmla="val 41495"/>
              <a:gd name="adj3" fmla="val 16667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FF00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Team Task: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BB73E9-48FB-4C73-883D-36D62B5EF4C8}" type="datetime1">
              <a:rPr lang="en-GB" smtClean="0"/>
              <a:t>25/03/2021</a:t>
            </a:fld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0" y="6143322"/>
            <a:ext cx="9144000" cy="720080"/>
          </a:xfrm>
          <a:prstGeom prst="roundRect">
            <a:avLst>
              <a:gd name="adj" fmla="val 2267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r>
              <a:rPr lang="en-GB" b="1" u="sng" dirty="0"/>
              <a:t>Learning Objective(s):</a:t>
            </a:r>
            <a:endParaRPr lang="en-GB" dirty="0"/>
          </a:p>
          <a:p>
            <a:r>
              <a:rPr lang="en-GB" dirty="0"/>
              <a:t>To develop understand of different fabric construction in order to inform design ideas </a:t>
            </a:r>
          </a:p>
          <a:p>
            <a:endParaRPr lang="en-GB" dirty="0"/>
          </a:p>
          <a:p>
            <a:r>
              <a:rPr lang="en-GB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6377" y="5674425"/>
            <a:ext cx="1098740" cy="10895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E76061-6246-48E0-841C-B484D8ADF0E5}"/>
              </a:ext>
            </a:extLst>
          </p:cNvPr>
          <p:cNvSpPr txBox="1"/>
          <p:nvPr/>
        </p:nvSpPr>
        <p:spPr>
          <a:xfrm>
            <a:off x="81797" y="1145380"/>
            <a:ext cx="659082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In groups of 3 or 4 use the images of </a:t>
            </a:r>
            <a:r>
              <a:rPr lang="en-GB" b="1" i="1" dirty="0">
                <a:solidFill>
                  <a:srgbClr val="00B050"/>
                </a:solidFill>
              </a:rPr>
              <a:t>nature and the environment</a:t>
            </a:r>
            <a:endParaRPr lang="en-GB" sz="1600" dirty="0"/>
          </a:p>
          <a:p>
            <a:r>
              <a:rPr lang="en-GB" sz="1600" dirty="0"/>
              <a:t>to inspire you to create a garment on the mannequins using a variety of construction techniques. </a:t>
            </a:r>
          </a:p>
          <a:p>
            <a:endParaRPr lang="en-GB" sz="1600" dirty="0"/>
          </a:p>
          <a:p>
            <a:r>
              <a:rPr lang="en-GB" sz="1600" dirty="0"/>
              <a:t>Try and get as many different techniques in as possible and be creative as possible.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B0DAE4-2752-48EC-9710-C3D320D26D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0895" y="3536868"/>
            <a:ext cx="1925935" cy="26434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A832F9-A91C-444D-8983-DECC646891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8010" y="3032679"/>
            <a:ext cx="1524057" cy="20320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D133F0-D965-4B6D-8468-EF49AC86BF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2720" y="4323874"/>
            <a:ext cx="2133599" cy="19271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4BDC7E-BEFF-449E-8144-0487549F26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2291" y="478465"/>
            <a:ext cx="1725794" cy="25979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B09ED1-8C6A-475B-921B-F9A8588173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7897" y="2626596"/>
            <a:ext cx="1101080" cy="19268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B8CBA9-6061-41C1-AFB5-CD6BF19C4D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43716" y="5349780"/>
            <a:ext cx="1543050" cy="12096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56AD91-CCFA-409B-99DA-046622252A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50556" y="3953935"/>
            <a:ext cx="1238250" cy="1333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0BF168-B679-41EC-B04E-DCEC520BE6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1404" y="5036982"/>
            <a:ext cx="1543050" cy="11525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1E582C-D30C-4CCC-BF1D-66793144A2E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47885" y="4008053"/>
            <a:ext cx="1543050" cy="1114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DED742-D82B-494B-B298-8196DD5FD39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4157" t="39890" r="45275" b="32602"/>
          <a:stretch/>
        </p:blipFill>
        <p:spPr>
          <a:xfrm>
            <a:off x="418739" y="1316887"/>
            <a:ext cx="3413410" cy="499753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7B543F7-A4D1-44FA-BDDF-586A4706EEC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1302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064"/>
    </mc:Choice>
    <mc:Fallback>
      <p:transition spd="slow" advTm="86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32239" y="93990"/>
            <a:ext cx="235214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717451" y="116632"/>
            <a:ext cx="1728192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ular Callout 4"/>
          <p:cNvSpPr/>
          <p:nvPr/>
        </p:nvSpPr>
        <p:spPr>
          <a:xfrm>
            <a:off x="179512" y="164381"/>
            <a:ext cx="3816424" cy="925204"/>
          </a:xfrm>
          <a:prstGeom prst="wedgeRoundRectCallout">
            <a:avLst>
              <a:gd name="adj1" fmla="val -21238"/>
              <a:gd name="adj2" fmla="val 41495"/>
              <a:gd name="adj3" fmla="val 16667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FF00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Team Task: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BB73E9-48FB-4C73-883D-36D62B5EF4C8}" type="datetime1">
              <a:rPr lang="en-GB" smtClean="0"/>
              <a:t>25/03/2021</a:t>
            </a:fld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0" y="6143322"/>
            <a:ext cx="9144000" cy="720080"/>
          </a:xfrm>
          <a:prstGeom prst="roundRect">
            <a:avLst>
              <a:gd name="adj" fmla="val 2267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r>
              <a:rPr lang="en-GB" b="1" u="sng" dirty="0"/>
              <a:t>Learning Objective(s):</a:t>
            </a:r>
            <a:endParaRPr lang="en-GB" dirty="0"/>
          </a:p>
          <a:p>
            <a:r>
              <a:rPr lang="en-GB" dirty="0"/>
              <a:t>To develop understand of different fabric construction in order to inform design ideas </a:t>
            </a:r>
          </a:p>
          <a:p>
            <a:endParaRPr lang="en-GB" dirty="0"/>
          </a:p>
          <a:p>
            <a:r>
              <a:rPr lang="en-GB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6377" y="5674425"/>
            <a:ext cx="1098740" cy="10895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E76061-6246-48E0-841C-B484D8ADF0E5}"/>
              </a:ext>
            </a:extLst>
          </p:cNvPr>
          <p:cNvSpPr txBox="1"/>
          <p:nvPr/>
        </p:nvSpPr>
        <p:spPr>
          <a:xfrm>
            <a:off x="4320606" y="52085"/>
            <a:ext cx="1951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Past students outcomes from this task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B841E8-1DB5-4C1F-8431-8DBE03459C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68" y="1638847"/>
            <a:ext cx="3486168" cy="21265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52DF04-6EA3-4C72-890D-AB4CF8E15D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4095" y="507713"/>
            <a:ext cx="3645024" cy="27337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6AB286E-C458-426E-BF8F-85C99CDC61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800" y="3399510"/>
            <a:ext cx="2258390" cy="30111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6E7B8CE-06FC-4CDB-BB18-878726D9693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2201" r="11027" b="10421"/>
          <a:stretch/>
        </p:blipFill>
        <p:spPr>
          <a:xfrm>
            <a:off x="4765603" y="3399510"/>
            <a:ext cx="2235786" cy="28487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D51D3F2-9A2B-4CB9-A5BD-24363322EC8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" t="5654" r="2397" b="26568"/>
          <a:stretch/>
        </p:blipFill>
        <p:spPr>
          <a:xfrm rot="16200000">
            <a:off x="-759922" y="3899016"/>
            <a:ext cx="3840684" cy="21435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1E7EA9-7CA4-40AF-BCC5-4E5C7DD812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13929" y="3756796"/>
            <a:ext cx="2289601" cy="17172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0D1CDF-DCC1-4ECC-888B-48EB4AC4BD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8180" y="5187510"/>
            <a:ext cx="1907634" cy="14307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9D6027-CAC8-4AB2-8DB9-B5334FF4D47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565" y="1215540"/>
            <a:ext cx="1448112" cy="22542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32ACCA2-5DE3-476A-A149-EFA3854F9B3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0" t="13601" r="4851" b="11481"/>
          <a:stretch/>
        </p:blipFill>
        <p:spPr>
          <a:xfrm rot="5400000">
            <a:off x="3176077" y="2429463"/>
            <a:ext cx="1852786" cy="140513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B65D90A-A395-4941-92C0-33024B5D37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4484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600"/>
    </mc:Choice>
    <mc:Fallback>
      <p:transition spd="slow" advTm="44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76256" y="0"/>
            <a:ext cx="2267744" cy="69249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sz="1200" b="1" u="sng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GB" sz="1200" b="1" u="sng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GB" sz="1200" b="1" u="sng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GB" sz="1200" b="1" u="sng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GB" sz="1200" b="1" u="sng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GB" sz="1200" b="1" u="sng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GB" sz="1200" b="1" u="sng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GB" sz="1200" b="1" u="sng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GB" sz="1200" b="1" u="sng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GB" sz="1200" b="1" u="sng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GB" sz="1200" b="1" u="sng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GB" sz="1200" b="1" u="sng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GB" sz="1200" b="1" u="sng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GB" sz="1200" b="1" u="sng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GB" sz="1200" b="1" u="sng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GB" sz="1200" b="1" u="sng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GB" sz="1200" b="1" u="sng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GB" sz="1200" b="1" u="sng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GB" sz="1200" b="1" u="sng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GB" sz="1200" b="1" u="sng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GB" sz="1200" b="1" u="sng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GB" sz="1200" b="1" u="sng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GB" sz="1200" b="1" u="sng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GB" sz="1200" b="1" u="sng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GB" sz="1200" b="1" u="sng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GB" sz="1200" b="1" u="sng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GB" sz="1200" b="1" u="sng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GB" sz="1200" b="1" u="sng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GB" sz="1200" b="1" u="sng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GB" sz="1200" b="1" u="sng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GB" sz="1200" b="1" u="sng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GB" sz="1200" b="1" u="sng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GB" sz="1200" b="1" u="sng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GB" sz="1200" b="1" u="sng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GB" sz="1200" b="1" u="sng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GB" sz="1200" b="1" u="sng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52879" y="115046"/>
            <a:ext cx="1460769" cy="8503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alpha val="9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u="sng" dirty="0">
                <a:solidFill>
                  <a:srgbClr val="FF0000"/>
                </a:solidFill>
              </a:rPr>
              <a:t>Keyword: </a:t>
            </a:r>
            <a:r>
              <a:rPr lang="en-GB" sz="1400" b="1" i="1" dirty="0">
                <a:solidFill>
                  <a:srgbClr val="FF0000"/>
                </a:solidFill>
              </a:rPr>
              <a:t>Sketch</a:t>
            </a:r>
          </a:p>
          <a:p>
            <a:pPr algn="ctr"/>
            <a:r>
              <a:rPr lang="en-GB" sz="1400" dirty="0">
                <a:solidFill>
                  <a:schemeClr val="tx1"/>
                </a:solidFill>
              </a:rPr>
              <a:t>Rough, initial ideas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BB73E9-48FB-4C73-883D-36D62B5EF4C8}" type="datetime1">
              <a:rPr lang="en-GB" smtClean="0"/>
              <a:t>25/03/2021</a:t>
            </a:fld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0" y="6096108"/>
            <a:ext cx="9144000" cy="720080"/>
          </a:xfrm>
          <a:prstGeom prst="roundRect">
            <a:avLst>
              <a:gd name="adj" fmla="val 2267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r>
              <a:rPr lang="en-GB" b="1" u="sng" dirty="0"/>
              <a:t>Learning Objective(s):</a:t>
            </a:r>
            <a:endParaRPr lang="en-GB" dirty="0"/>
          </a:p>
          <a:p>
            <a:r>
              <a:rPr lang="en-GB" b="1" u="sng" dirty="0"/>
              <a:t>To develop understand of different fabric construction in order to inform design ideas </a:t>
            </a:r>
          </a:p>
          <a:p>
            <a:endParaRPr lang="en-GB" b="1" u="sng" dirty="0"/>
          </a:p>
          <a:p>
            <a:endParaRPr lang="en-GB" b="1" u="sng" dirty="0"/>
          </a:p>
          <a:p>
            <a:r>
              <a:rPr lang="en-GB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6377" y="5674425"/>
            <a:ext cx="1098740" cy="1089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E101A5-461D-4ABA-82E0-7C25C8E651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2989" y="368660"/>
            <a:ext cx="2387053" cy="33797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D81952-9675-49D8-B55F-5CE473CD2449}"/>
              </a:ext>
            </a:extLst>
          </p:cNvPr>
          <p:cNvSpPr txBox="1"/>
          <p:nvPr/>
        </p:nvSpPr>
        <p:spPr>
          <a:xfrm>
            <a:off x="165160" y="1352698"/>
            <a:ext cx="599101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Using some inspiration from the group task, Now start to </a:t>
            </a:r>
            <a:r>
              <a:rPr lang="en-GB" sz="1600" b="1" i="1" dirty="0">
                <a:solidFill>
                  <a:srgbClr val="FF0000"/>
                </a:solidFill>
              </a:rPr>
              <a:t>sketch</a:t>
            </a:r>
            <a:r>
              <a:rPr lang="en-GB" sz="1600" dirty="0"/>
              <a:t> some ideas for a garment based on the images from the </a:t>
            </a:r>
            <a:r>
              <a:rPr lang="en-GB" sz="1600" b="1" i="1" dirty="0">
                <a:solidFill>
                  <a:srgbClr val="00B050"/>
                </a:solidFill>
              </a:rPr>
              <a:t>Nature and Environment </a:t>
            </a:r>
            <a:r>
              <a:rPr lang="en-GB" sz="1600" dirty="0"/>
              <a:t>inspiration board. </a:t>
            </a:r>
          </a:p>
          <a:p>
            <a:endParaRPr lang="en-GB" sz="1600" dirty="0"/>
          </a:p>
          <a:p>
            <a:r>
              <a:rPr lang="en-GB" sz="1600" dirty="0"/>
              <a:t>You may use the body templates to help you and remember to add colour and annotation, </a:t>
            </a:r>
            <a:r>
              <a:rPr lang="en-GB" sz="1400" i="1" dirty="0"/>
              <a:t>an example is shown below</a:t>
            </a:r>
          </a:p>
          <a:p>
            <a:endParaRPr lang="en-GB" sz="1600" dirty="0"/>
          </a:p>
          <a:p>
            <a:endParaRPr lang="en-GB" dirty="0"/>
          </a:p>
        </p:txBody>
      </p:sp>
      <p:sp>
        <p:nvSpPr>
          <p:cNvPr id="11" name="Rounded Rectangular Callout 4">
            <a:extLst>
              <a:ext uri="{FF2B5EF4-FFF2-40B4-BE49-F238E27FC236}">
                <a16:creationId xmlns:a16="http://schemas.microsoft.com/office/drawing/2014/main" id="{ECEF7910-B51A-469C-A5F7-633F2705916F}"/>
              </a:ext>
            </a:extLst>
          </p:cNvPr>
          <p:cNvSpPr/>
          <p:nvPr/>
        </p:nvSpPr>
        <p:spPr>
          <a:xfrm>
            <a:off x="201344" y="136525"/>
            <a:ext cx="3816424" cy="720081"/>
          </a:xfrm>
          <a:prstGeom prst="wedgeRoundRectCallout">
            <a:avLst>
              <a:gd name="adj1" fmla="val -21238"/>
              <a:gd name="adj2" fmla="val 41495"/>
              <a:gd name="adj3" fmla="val 16667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accent2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Task 2: </a:t>
            </a:r>
          </a:p>
        </p:txBody>
      </p:sp>
      <p:sp>
        <p:nvSpPr>
          <p:cNvPr id="10" name="Rounded Rectangular Callout 4">
            <a:extLst>
              <a:ext uri="{FF2B5EF4-FFF2-40B4-BE49-F238E27FC236}">
                <a16:creationId xmlns:a16="http://schemas.microsoft.com/office/drawing/2014/main" id="{C166F235-F23D-488D-85FD-B8E6A5706AC4}"/>
              </a:ext>
            </a:extLst>
          </p:cNvPr>
          <p:cNvSpPr/>
          <p:nvPr/>
        </p:nvSpPr>
        <p:spPr>
          <a:xfrm>
            <a:off x="722565" y="771650"/>
            <a:ext cx="2809292" cy="504056"/>
          </a:xfrm>
          <a:prstGeom prst="wedgeRoundRectCallout">
            <a:avLst>
              <a:gd name="adj1" fmla="val -21238"/>
              <a:gd name="adj2" fmla="val 41495"/>
              <a:gd name="adj3" fmla="val 16667"/>
            </a:avLst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Generating initial ideas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1D2B12-2383-458B-9378-9840A62FE2C6}"/>
              </a:ext>
            </a:extLst>
          </p:cNvPr>
          <p:cNvSpPr/>
          <p:nvPr/>
        </p:nvSpPr>
        <p:spPr>
          <a:xfrm>
            <a:off x="6031079" y="3998254"/>
            <a:ext cx="2807804" cy="24006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GB" sz="1400" b="1" u="sng" dirty="0"/>
              <a:t>Annotating ideas</a:t>
            </a:r>
            <a:r>
              <a:rPr lang="en-GB" sz="1400" dirty="0"/>
              <a:t>: </a:t>
            </a:r>
          </a:p>
          <a:p>
            <a:r>
              <a:rPr lang="en-GB" sz="1400" dirty="0"/>
              <a:t>When annotating, discuss the following points: </a:t>
            </a:r>
          </a:p>
          <a:p>
            <a:pPr marL="285750" indent="-285750">
              <a:buFontTx/>
              <a:buChar char="-"/>
            </a:pPr>
            <a:r>
              <a:rPr lang="en-GB" sz="1200" dirty="0"/>
              <a:t>Materials </a:t>
            </a:r>
          </a:p>
          <a:p>
            <a:pPr marL="285750" indent="-285750">
              <a:buFontTx/>
              <a:buChar char="-"/>
            </a:pPr>
            <a:r>
              <a:rPr lang="en-GB" sz="1200" dirty="0"/>
              <a:t>Techniques </a:t>
            </a:r>
          </a:p>
          <a:p>
            <a:pPr marL="285750" indent="-285750">
              <a:buFontTx/>
              <a:buChar char="-"/>
            </a:pPr>
            <a:r>
              <a:rPr lang="en-GB" sz="1200" dirty="0"/>
              <a:t>Fastenings </a:t>
            </a:r>
          </a:p>
          <a:p>
            <a:pPr marL="285750" indent="-285750">
              <a:buFontTx/>
              <a:buChar char="-"/>
            </a:pPr>
            <a:r>
              <a:rPr lang="en-GB" sz="1200" dirty="0"/>
              <a:t>Construction ( shape; sleeves, collars, darts, pleats etc) </a:t>
            </a:r>
          </a:p>
          <a:p>
            <a:pPr marL="285750" indent="-285750">
              <a:buFontTx/>
              <a:buChar char="-"/>
            </a:pPr>
            <a:r>
              <a:rPr lang="en-GB" sz="1200" dirty="0"/>
              <a:t>Components</a:t>
            </a:r>
          </a:p>
          <a:p>
            <a:pPr marL="285750" indent="-285750">
              <a:buFontTx/>
              <a:buChar char="-"/>
            </a:pPr>
            <a:r>
              <a:rPr lang="en-GB" sz="1200" dirty="0"/>
              <a:t>How does it meet the needs of the brief </a:t>
            </a:r>
          </a:p>
          <a:p>
            <a:pPr marL="285750" indent="-285750">
              <a:buFontTx/>
              <a:buChar char="-"/>
            </a:pPr>
            <a:r>
              <a:rPr lang="en-GB" sz="1200" dirty="0"/>
              <a:t> Environmental effects </a:t>
            </a:r>
            <a:endParaRPr lang="en-GB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1B11F1-1294-4203-A32F-F216ED8F69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288" y="2857370"/>
            <a:ext cx="2192219" cy="32100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F36AB4-1B76-4F3D-B669-4DC2C9B246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667" t="23400" r="37914" b="27600"/>
          <a:stretch/>
        </p:blipFill>
        <p:spPr>
          <a:xfrm>
            <a:off x="2147337" y="3574881"/>
            <a:ext cx="2614582" cy="215638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8E1DA4D9-10CF-40A4-8B60-BEB074E425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6135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467"/>
    </mc:Choice>
    <mc:Fallback>
      <p:transition spd="slow" advTm="178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  <p:tag name="TIMING" val="|23.9|1.9|9.5|13.2|0.5|1.8|3.5|2|14.1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  <p:tag name="TIMING" val="|34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1592</TotalTime>
  <Words>426</Words>
  <Application>Microsoft Office PowerPoint</Application>
  <PresentationFormat>On-screen Show (4:3)</PresentationFormat>
  <Paragraphs>118</Paragraphs>
  <Slides>6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Adobe Fan Heiti Std B</vt:lpstr>
      <vt:lpstr>Adobe Fangsong Std R</vt:lpstr>
      <vt:lpstr>Arial</vt:lpstr>
      <vt:lpstr>Arial Black</vt:lpstr>
      <vt:lpstr>Calibri</vt:lpstr>
      <vt:lpstr>Office Theme</vt:lpstr>
      <vt:lpstr>PowerPoint Presentation</vt:lpstr>
      <vt:lpstr>Construction Techniques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Starter:  a) Try and think of some saying related to the climate. b) Why do you think the British are so obsessed with the weather?</dc:title>
  <dc:creator>Mr Ward</dc:creator>
  <cp:lastModifiedBy>Rachel Freer</cp:lastModifiedBy>
  <cp:revision>88</cp:revision>
  <dcterms:created xsi:type="dcterms:W3CDTF">2011-07-11T05:55:46Z</dcterms:created>
  <dcterms:modified xsi:type="dcterms:W3CDTF">2021-03-25T14:33:21Z</dcterms:modified>
</cp:coreProperties>
</file>